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0"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9"/>
    <p:restoredTop sz="86418"/>
  </p:normalViewPr>
  <p:slideViewPr>
    <p:cSldViewPr snapToGrid="0" snapToObjects="1">
      <p:cViewPr>
        <p:scale>
          <a:sx n="76" d="100"/>
          <a:sy n="76" d="100"/>
        </p:scale>
        <p:origin x="368" y="9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D3FD-14F3-EA47-A2A7-4AF919B73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303BD9-02A4-9C40-B6B8-96421AC66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0556-1DFE-E543-9CDC-7C311E61AB6B}"/>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77B80B79-A842-8243-8B32-B93EA26A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202F3-0957-C545-933E-AF2F754CBBEF}"/>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3759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FA2B-118A-714D-BF75-51EA200660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07F6E-CD8C-5E47-BA14-B4E42096F5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ACCB6-36F8-2843-9842-F7A7145820B6}"/>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DAA70A74-8B12-A640-B11B-45E4B7A5F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41B04-D773-904F-A6DD-122BBC14C411}"/>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26145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DB8BC-6EEF-644A-B7C2-9227974779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835F0D-1672-1E40-AF43-4FF1801719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50BC9-706F-E041-B5EC-47485C46CA3B}"/>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4BC917CA-3664-E542-9E8A-C709EEDFE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EB0C2-6381-1546-97F1-72A67E33F205}"/>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367958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F1CC-616B-8649-B787-8D63CD1E5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BCCED-77A5-154D-8480-407EA72561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67DDC-DF16-F048-AE36-30A9CBB361FC}"/>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6E2B4B01-C024-1B40-8FB8-6A582E0D5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CC3D0-9D98-BD43-9F92-49956E64EACA}"/>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369764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0AEB-EBFE-9D40-81E6-7346F919A4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F5E866-FD38-DC42-9C40-5BF45DA48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B720B6-8F5D-AD4D-A63A-C1874521E367}"/>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79673D52-9171-5D49-A7C6-1A275A4C4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E605B-EFC6-294C-AA3D-2F59A5F0EABC}"/>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415109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28AD-CE2B-374B-9E9D-E15467529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7DE25-46F1-3648-92AD-6967E2BD89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D00066-6AEA-5443-B124-24460AFB58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A77DEC-A8CC-7641-89FB-E434B114AFAC}"/>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6" name="Footer Placeholder 5">
            <a:extLst>
              <a:ext uri="{FF2B5EF4-FFF2-40B4-BE49-F238E27FC236}">
                <a16:creationId xmlns:a16="http://schemas.microsoft.com/office/drawing/2014/main" id="{42B71119-5DFE-2243-BCF0-69AB902B0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FFA84-3A3A-A641-ABC3-1BF542E27A16}"/>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138854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24F4-F680-EB4D-9719-A0AFF38947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0D770-2152-DA45-ABF4-21C843EFC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A78AF4-B43F-D645-AAFF-02AAED488F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3BEB4-5A58-C544-A8A8-0DC4957925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A18F6C-D97A-6D4B-9F46-4804EBF6AA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733450-B786-E445-B806-34824006970E}"/>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8" name="Footer Placeholder 7">
            <a:extLst>
              <a:ext uri="{FF2B5EF4-FFF2-40B4-BE49-F238E27FC236}">
                <a16:creationId xmlns:a16="http://schemas.microsoft.com/office/drawing/2014/main" id="{C5EFF806-F1F1-3842-9DED-45C543BCA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561551-21AE-FD45-8A4F-6F952B3B8AD0}"/>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234714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DEA95-9B73-D143-947D-93CB5E8477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33734-F0EF-2E47-AEC6-9DDF235940BB}"/>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4" name="Footer Placeholder 3">
            <a:extLst>
              <a:ext uri="{FF2B5EF4-FFF2-40B4-BE49-F238E27FC236}">
                <a16:creationId xmlns:a16="http://schemas.microsoft.com/office/drawing/2014/main" id="{4AAE2195-1F48-0B45-B4C5-7B6FF1BEA6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0BFE17-5F58-7A4B-9FDC-2F7236CD3601}"/>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173150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55C11-5D54-A144-9B1F-31952C173F79}"/>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3" name="Footer Placeholder 2">
            <a:extLst>
              <a:ext uri="{FF2B5EF4-FFF2-40B4-BE49-F238E27FC236}">
                <a16:creationId xmlns:a16="http://schemas.microsoft.com/office/drawing/2014/main" id="{B2670482-AE75-4F42-94EF-A4161E807E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D4B49-B232-CA4C-890A-71C1F4D62D7E}"/>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208909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20C5-3562-2240-9F72-1A4EA9A52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712612-B1A0-A74C-AAB5-4C10878D2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940-277C-2F40-833E-E9222FA22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7ED385-73F7-2243-B5EF-18AE99A20715}"/>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6" name="Footer Placeholder 5">
            <a:extLst>
              <a:ext uri="{FF2B5EF4-FFF2-40B4-BE49-F238E27FC236}">
                <a16:creationId xmlns:a16="http://schemas.microsoft.com/office/drawing/2014/main" id="{721EDAAF-9A9D-9C4D-8343-CB75847C0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14585-B8F6-894C-AFEF-EA0923324566}"/>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344864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8D1F-DEAE-A94C-9FFE-FA27539304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706C5-FA1C-554C-86A5-7F8A7D61E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DDAA3A-3C07-A642-AA43-1A906126F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67C821-E430-3C45-BAD0-B0F3F7131CE7}"/>
              </a:ext>
            </a:extLst>
          </p:cNvPr>
          <p:cNvSpPr>
            <a:spLocks noGrp="1"/>
          </p:cNvSpPr>
          <p:nvPr>
            <p:ph type="dt" sz="half" idx="10"/>
          </p:nvPr>
        </p:nvSpPr>
        <p:spPr/>
        <p:txBody>
          <a:bodyPr/>
          <a:lstStyle/>
          <a:p>
            <a:fld id="{7CA95215-7FAD-1D4D-B111-375D96B4C176}" type="datetimeFigureOut">
              <a:rPr lang="en-US" smtClean="0"/>
              <a:t>6/6/18</a:t>
            </a:fld>
            <a:endParaRPr lang="en-US"/>
          </a:p>
        </p:txBody>
      </p:sp>
      <p:sp>
        <p:nvSpPr>
          <p:cNvPr id="6" name="Footer Placeholder 5">
            <a:extLst>
              <a:ext uri="{FF2B5EF4-FFF2-40B4-BE49-F238E27FC236}">
                <a16:creationId xmlns:a16="http://schemas.microsoft.com/office/drawing/2014/main" id="{5E9FCF26-6CA1-1B4C-B357-AA2B3D18F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AD1D8-3BA6-1549-BC5B-AA5F6210CDB9}"/>
              </a:ext>
            </a:extLst>
          </p:cNvPr>
          <p:cNvSpPr>
            <a:spLocks noGrp="1"/>
          </p:cNvSpPr>
          <p:nvPr>
            <p:ph type="sldNum" sz="quarter" idx="12"/>
          </p:nvPr>
        </p:nvSpPr>
        <p:spPr/>
        <p:txBody>
          <a:bodyPr/>
          <a:lstStyle/>
          <a:p>
            <a:fld id="{B3F02CCC-D939-D448-ADA6-A5374C6545ED}" type="slidenum">
              <a:rPr lang="en-US" smtClean="0"/>
              <a:t>‹#›</a:t>
            </a:fld>
            <a:endParaRPr lang="en-US"/>
          </a:p>
        </p:txBody>
      </p:sp>
    </p:spTree>
    <p:extLst>
      <p:ext uri="{BB962C8B-B14F-4D97-AF65-F5344CB8AC3E}">
        <p14:creationId xmlns:p14="http://schemas.microsoft.com/office/powerpoint/2010/main" val="897783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3C255-5387-8243-98DA-29AFE8DF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590FE8-93E8-974C-86CB-83EF8FF9E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53281-6B57-474C-BE7F-F0DB3F016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95215-7FAD-1D4D-B111-375D96B4C176}" type="datetimeFigureOut">
              <a:rPr lang="en-US" smtClean="0"/>
              <a:t>6/6/18</a:t>
            </a:fld>
            <a:endParaRPr lang="en-US"/>
          </a:p>
        </p:txBody>
      </p:sp>
      <p:sp>
        <p:nvSpPr>
          <p:cNvPr id="5" name="Footer Placeholder 4">
            <a:extLst>
              <a:ext uri="{FF2B5EF4-FFF2-40B4-BE49-F238E27FC236}">
                <a16:creationId xmlns:a16="http://schemas.microsoft.com/office/drawing/2014/main" id="{9B84BFF2-682C-4346-9AFC-4184196C2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CE5BA1-D279-854A-959B-5418D7EE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02CCC-D939-D448-ADA6-A5374C6545ED}" type="slidenum">
              <a:rPr lang="en-US" smtClean="0"/>
              <a:t>‹#›</a:t>
            </a:fld>
            <a:endParaRPr lang="en-US"/>
          </a:p>
        </p:txBody>
      </p:sp>
    </p:spTree>
    <p:extLst>
      <p:ext uri="{BB962C8B-B14F-4D97-AF65-F5344CB8AC3E}">
        <p14:creationId xmlns:p14="http://schemas.microsoft.com/office/powerpoint/2010/main" val="2816236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1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1D8136-67B6-1344-94A1-E9B2C80EEE1F}"/>
              </a:ext>
            </a:extLst>
          </p:cNvPr>
          <p:cNvSpPr/>
          <p:nvPr/>
        </p:nvSpPr>
        <p:spPr>
          <a:xfrm>
            <a:off x="-1" y="706581"/>
            <a:ext cx="12052571" cy="6878230"/>
          </a:xfrm>
          <a:prstGeom prst="rect">
            <a:avLst/>
          </a:prstGeom>
        </p:spPr>
        <p:txBody>
          <a:bodyPr wrap="square">
            <a:spAutoFit/>
          </a:bodyPr>
          <a:lstStyle/>
          <a:p>
            <a:pPr algn="ctr">
              <a:lnSpc>
                <a:spcPct val="107000"/>
              </a:lnSpc>
              <a:spcAft>
                <a:spcPts val="600"/>
              </a:spcAft>
            </a:pPr>
            <a:r>
              <a:rPr lang="en-US" sz="4000" b="1" dirty="0">
                <a:solidFill>
                  <a:srgbClr val="222222"/>
                </a:solidFill>
                <a:latin typeface="Calibri" panose="020F0502020204030204" pitchFamily="34" charset="0"/>
                <a:ea typeface="Calibri" panose="020F0502020204030204" pitchFamily="34" charset="0"/>
                <a:cs typeface="Arial" panose="020B0604020202020204" pitchFamily="34" charset="0"/>
              </a:rPr>
              <a:t>Ozone in the 21</a:t>
            </a:r>
            <a:r>
              <a:rPr lang="en-US" sz="4000" b="1" baseline="30000" dirty="0">
                <a:solidFill>
                  <a:srgbClr val="222222"/>
                </a:solidFill>
                <a:latin typeface="Calibri" panose="020F0502020204030204" pitchFamily="34" charset="0"/>
                <a:ea typeface="Calibri" panose="020F0502020204030204" pitchFamily="34" charset="0"/>
                <a:cs typeface="Arial" panose="020B0604020202020204" pitchFamily="34" charset="0"/>
              </a:rPr>
              <a:t>st</a:t>
            </a:r>
            <a:r>
              <a:rPr lang="en-US" sz="4000" b="1" dirty="0">
                <a:solidFill>
                  <a:srgbClr val="222222"/>
                </a:solidFill>
                <a:latin typeface="Calibri" panose="020F0502020204030204" pitchFamily="34" charset="0"/>
                <a:ea typeface="Calibri" panose="020F0502020204030204" pitchFamily="34" charset="0"/>
                <a:cs typeface="Arial" panose="020B0604020202020204" pitchFamily="34" charset="0"/>
              </a:rPr>
              <a:t> Century:</a:t>
            </a:r>
          </a:p>
          <a:p>
            <a:pPr algn="ctr">
              <a:lnSpc>
                <a:spcPct val="107000"/>
              </a:lnSpc>
              <a:spcAft>
                <a:spcPts val="600"/>
              </a:spcAft>
            </a:pPr>
            <a:r>
              <a:rPr lang="en-US" sz="4000" b="1" dirty="0">
                <a:solidFill>
                  <a:srgbClr val="222222"/>
                </a:solidFill>
                <a:latin typeface="Calibri" panose="020F0502020204030204" pitchFamily="34" charset="0"/>
                <a:ea typeface="Calibri" panose="020F0502020204030204" pitchFamily="34" charset="0"/>
                <a:cs typeface="Arial" panose="020B0604020202020204" pitchFamily="34" charset="0"/>
              </a:rPr>
              <a:t>It’s not your Grandmother’s Ozone Anymore!</a:t>
            </a:r>
          </a:p>
          <a:p>
            <a:pPr algn="ctr">
              <a:lnSpc>
                <a:spcPct val="107000"/>
              </a:lnSpc>
              <a:spcAft>
                <a:spcPts val="600"/>
              </a:spcAft>
            </a:pPr>
            <a:r>
              <a:rPr lang="en-US" sz="3200" b="1" dirty="0">
                <a:solidFill>
                  <a:srgbClr val="222222"/>
                </a:solidFill>
                <a:latin typeface="Calibri" panose="020F0502020204030204" pitchFamily="34" charset="0"/>
                <a:ea typeface="Calibri" panose="020F0502020204030204" pitchFamily="34" charset="0"/>
                <a:cs typeface="Arial" panose="020B0604020202020204" pitchFamily="34" charset="0"/>
              </a:rPr>
              <a:t>Jack Fishman and Jason Welsh</a:t>
            </a:r>
          </a:p>
          <a:p>
            <a:pPr algn="ctr">
              <a:lnSpc>
                <a:spcPct val="107000"/>
              </a:lnSpc>
              <a:spcAft>
                <a:spcPts val="600"/>
              </a:spcAft>
            </a:pPr>
            <a:r>
              <a:rPr lang="en-US" sz="3001" dirty="0">
                <a:solidFill>
                  <a:srgbClr val="222222"/>
                </a:solidFill>
                <a:latin typeface="Calibri" panose="020F0502020204030204" pitchFamily="34" charset="0"/>
                <a:ea typeface="Calibri" panose="020F0502020204030204" pitchFamily="34" charset="0"/>
                <a:cs typeface="Arial" panose="020B0604020202020204" pitchFamily="34" charset="0"/>
              </a:rPr>
              <a:t> Department of Earth and Atmospheric Sciences</a:t>
            </a:r>
          </a:p>
          <a:p>
            <a:pPr algn="ctr">
              <a:lnSpc>
                <a:spcPct val="107000"/>
              </a:lnSpc>
              <a:spcAft>
                <a:spcPts val="600"/>
              </a:spcAft>
            </a:pPr>
            <a:r>
              <a:rPr lang="en-US" sz="3001" dirty="0">
                <a:solidFill>
                  <a:srgbClr val="222222"/>
                </a:solidFill>
                <a:latin typeface="Calibri" panose="020F0502020204030204" pitchFamily="34" charset="0"/>
                <a:ea typeface="Calibri" panose="020F0502020204030204" pitchFamily="34" charset="0"/>
                <a:cs typeface="Arial" panose="020B0604020202020204" pitchFamily="34" charset="0"/>
              </a:rPr>
              <a:t> Saint Louis University</a:t>
            </a:r>
          </a:p>
          <a:p>
            <a:pPr algn="ctr">
              <a:lnSpc>
                <a:spcPct val="107000"/>
              </a:lnSpc>
              <a:spcAft>
                <a:spcPts val="600"/>
              </a:spcAft>
            </a:pPr>
            <a:r>
              <a:rPr lang="en-US" sz="3001" dirty="0">
                <a:solidFill>
                  <a:srgbClr val="222222"/>
                </a:solidFill>
                <a:latin typeface="Calibri" panose="020F0502020204030204" pitchFamily="34" charset="0"/>
                <a:ea typeface="Calibri" panose="020F0502020204030204" pitchFamily="34" charset="0"/>
                <a:cs typeface="Arial" panose="020B0604020202020204" pitchFamily="34" charset="0"/>
              </a:rPr>
              <a:t>St. Louis MO </a:t>
            </a:r>
          </a:p>
          <a:p>
            <a:pPr algn="ctr">
              <a:lnSpc>
                <a:spcPct val="107000"/>
              </a:lnSpc>
              <a:spcAft>
                <a:spcPts val="600"/>
              </a:spcAft>
            </a:pPr>
            <a:endParaRPr lang="en-US" sz="3001" dirty="0">
              <a:solidFill>
                <a:srgbClr val="222222"/>
              </a:solidFill>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600"/>
              </a:spcAft>
            </a:pPr>
            <a:r>
              <a:rPr lang="en-US" sz="2400" dirty="0">
                <a:solidFill>
                  <a:srgbClr val="222222"/>
                </a:solidFill>
                <a:latin typeface="Calibri" panose="020F0502020204030204" pitchFamily="34" charset="0"/>
                <a:ea typeface="Calibri" panose="020F0502020204030204" pitchFamily="34" charset="0"/>
                <a:cs typeface="Arial" panose="020B0604020202020204" pitchFamily="34" charset="0"/>
              </a:rPr>
              <a:t>Presented at TEMPO Science Team Meeting</a:t>
            </a:r>
          </a:p>
          <a:p>
            <a:pPr algn="ctr">
              <a:lnSpc>
                <a:spcPct val="107000"/>
              </a:lnSpc>
              <a:spcAft>
                <a:spcPts val="600"/>
              </a:spcAft>
            </a:pPr>
            <a:r>
              <a:rPr lang="en-US" sz="2400" dirty="0">
                <a:solidFill>
                  <a:srgbClr val="222222"/>
                </a:solidFill>
                <a:latin typeface="Calibri" panose="020F0502020204030204" pitchFamily="34" charset="0"/>
                <a:ea typeface="Calibri" panose="020F0502020204030204" pitchFamily="34" charset="0"/>
                <a:cs typeface="Arial" panose="020B0604020202020204" pitchFamily="34" charset="0"/>
              </a:rPr>
              <a:t>Boulder, CO</a:t>
            </a:r>
          </a:p>
          <a:p>
            <a:pPr algn="ctr">
              <a:lnSpc>
                <a:spcPct val="107000"/>
              </a:lnSpc>
              <a:spcAft>
                <a:spcPts val="600"/>
              </a:spcAft>
            </a:pPr>
            <a:r>
              <a:rPr lang="en-US" sz="2400" dirty="0">
                <a:solidFill>
                  <a:srgbClr val="222222"/>
                </a:solidFill>
                <a:latin typeface="Calibri" panose="020F0502020204030204" pitchFamily="34" charset="0"/>
                <a:ea typeface="Calibri" panose="020F0502020204030204" pitchFamily="34" charset="0"/>
                <a:cs typeface="Arial" panose="020B0604020202020204" pitchFamily="34" charset="0"/>
              </a:rPr>
              <a:t>June 6, 2018</a:t>
            </a:r>
          </a:p>
          <a:p>
            <a:pPr algn="ctr">
              <a:lnSpc>
                <a:spcPct val="107000"/>
              </a:lnSpc>
              <a:spcAft>
                <a:spcPts val="600"/>
              </a:spcAft>
            </a:pPr>
            <a:endParaRPr lang="en-US" sz="6002" b="1" dirty="0">
              <a:solidFill>
                <a:srgbClr val="222222"/>
              </a:solidFill>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TEMPO logo.jpg">
            <a:extLst>
              <a:ext uri="{FF2B5EF4-FFF2-40B4-BE49-F238E27FC236}">
                <a16:creationId xmlns:a16="http://schemas.microsoft.com/office/drawing/2014/main" id="{F51713D2-36F2-4649-BDDE-127D3E840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360692"/>
            <a:ext cx="1181100" cy="1061663"/>
          </a:xfrm>
          <a:prstGeom prst="rect">
            <a:avLst/>
          </a:prstGeom>
        </p:spPr>
      </p:pic>
      <p:pic>
        <p:nvPicPr>
          <p:cNvPr id="7" name="Picture 2">
            <a:extLst>
              <a:ext uri="{FF2B5EF4-FFF2-40B4-BE49-F238E27FC236}">
                <a16:creationId xmlns:a16="http://schemas.microsoft.com/office/drawing/2014/main" id="{FA639DD1-0CA5-5D44-B1AE-1B1D8EB53855}"/>
              </a:ext>
            </a:extLst>
          </p:cNvPr>
          <p:cNvPicPr/>
          <p:nvPr/>
        </p:nvPicPr>
        <p:blipFill>
          <a:blip r:embed="rId3"/>
          <a:stretch>
            <a:fillRect/>
          </a:stretch>
        </p:blipFill>
        <p:spPr>
          <a:xfrm>
            <a:off x="10507788" y="224403"/>
            <a:ext cx="1544782" cy="1135606"/>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DE1634F7-1F60-6B47-9C36-5F6EFD7A5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2426" y="980812"/>
            <a:ext cx="4280675" cy="1835792"/>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7E3B22B2-43ED-FE48-AA48-60861B8F7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4826" y="1133212"/>
            <a:ext cx="4280675" cy="1835792"/>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0A58397E-E7DE-454F-87EF-6316B317D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7226" y="1285612"/>
            <a:ext cx="4280675" cy="1835792"/>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300114E9-5606-4448-BD4F-6E03FBC3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513" y="5849577"/>
            <a:ext cx="1890417" cy="810716"/>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0F54B993-DC23-584F-BF61-24D729999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2880301" y="19754775"/>
            <a:ext cx="23758072" cy="10188785"/>
          </a:xfrm>
          <a:prstGeom prst="rect">
            <a:avLst/>
          </a:prstGeom>
        </p:spPr>
      </p:pic>
      <p:pic>
        <p:nvPicPr>
          <p:cNvPr id="13" name="Picture 12">
            <a:extLst>
              <a:ext uri="{FF2B5EF4-FFF2-40B4-BE49-F238E27FC236}">
                <a16:creationId xmlns:a16="http://schemas.microsoft.com/office/drawing/2014/main" id="{4BB1E07D-6C1B-4549-AA59-5CBC1BF5B6FB}"/>
              </a:ext>
            </a:extLst>
          </p:cNvPr>
          <p:cNvPicPr>
            <a:picLocks noChangeAspect="1"/>
          </p:cNvPicPr>
          <p:nvPr/>
        </p:nvPicPr>
        <p:blipFill rotWithShape="1">
          <a:blip r:embed="rId5">
            <a:extLst>
              <a:ext uri="{28A0092B-C50C-407E-A947-70E740481C1C}">
                <a14:useLocalDpi xmlns:a14="http://schemas.microsoft.com/office/drawing/2010/main" val="0"/>
              </a:ext>
            </a:extLst>
          </a:blip>
          <a:srcRect t="19754" b="23564"/>
          <a:stretch/>
        </p:blipFill>
        <p:spPr>
          <a:xfrm>
            <a:off x="23812501" y="492505"/>
            <a:ext cx="3924299" cy="2965829"/>
          </a:xfrm>
          <a:prstGeom prst="rect">
            <a:avLst/>
          </a:prstGeom>
        </p:spPr>
      </p:pic>
      <p:pic>
        <p:nvPicPr>
          <p:cNvPr id="14" name="Picture 13">
            <a:extLst>
              <a:ext uri="{FF2B5EF4-FFF2-40B4-BE49-F238E27FC236}">
                <a16:creationId xmlns:a16="http://schemas.microsoft.com/office/drawing/2014/main" id="{F92C9246-4503-BE44-AB36-AE7B0FFAC822}"/>
              </a:ext>
            </a:extLst>
          </p:cNvPr>
          <p:cNvPicPr>
            <a:picLocks noChangeAspect="1"/>
          </p:cNvPicPr>
          <p:nvPr/>
        </p:nvPicPr>
        <p:blipFill rotWithShape="1">
          <a:blip r:embed="rId5">
            <a:extLst>
              <a:ext uri="{28A0092B-C50C-407E-A947-70E740481C1C}">
                <a14:useLocalDpi xmlns:a14="http://schemas.microsoft.com/office/drawing/2010/main" val="0"/>
              </a:ext>
            </a:extLst>
          </a:blip>
          <a:srcRect t="19754" b="23564"/>
          <a:stretch/>
        </p:blipFill>
        <p:spPr>
          <a:xfrm>
            <a:off x="23964901" y="644905"/>
            <a:ext cx="3924299" cy="2965829"/>
          </a:xfrm>
          <a:prstGeom prst="rect">
            <a:avLst/>
          </a:prstGeom>
        </p:spPr>
      </p:pic>
      <p:pic>
        <p:nvPicPr>
          <p:cNvPr id="15" name="Picture 14">
            <a:extLst>
              <a:ext uri="{FF2B5EF4-FFF2-40B4-BE49-F238E27FC236}">
                <a16:creationId xmlns:a16="http://schemas.microsoft.com/office/drawing/2014/main" id="{145881F1-0AE1-6648-AEC4-7A514C7150DC}"/>
              </a:ext>
            </a:extLst>
          </p:cNvPr>
          <p:cNvPicPr>
            <a:picLocks noChangeAspect="1"/>
          </p:cNvPicPr>
          <p:nvPr/>
        </p:nvPicPr>
        <p:blipFill rotWithShape="1">
          <a:blip r:embed="rId5">
            <a:extLst>
              <a:ext uri="{28A0092B-C50C-407E-A947-70E740481C1C}">
                <a14:useLocalDpi xmlns:a14="http://schemas.microsoft.com/office/drawing/2010/main" val="0"/>
              </a:ext>
            </a:extLst>
          </a:blip>
          <a:srcRect t="19754" b="23564"/>
          <a:stretch/>
        </p:blipFill>
        <p:spPr>
          <a:xfrm>
            <a:off x="101602" y="5689600"/>
            <a:ext cx="1523588" cy="1151467"/>
          </a:xfrm>
          <a:prstGeom prst="rect">
            <a:avLst/>
          </a:prstGeom>
        </p:spPr>
      </p:pic>
    </p:spTree>
    <p:extLst>
      <p:ext uri="{BB962C8B-B14F-4D97-AF65-F5344CB8AC3E}">
        <p14:creationId xmlns:p14="http://schemas.microsoft.com/office/powerpoint/2010/main" val="2695097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jfishma2:Desktop:Fishman Documents from LaRC Desktop:Fishman Articles:Welsh and Fishman _ATMOSPHERE:OBSERVATIONS_VS_MODEL_5_DAY_PLOT.png">
            <a:extLst>
              <a:ext uri="{FF2B5EF4-FFF2-40B4-BE49-F238E27FC236}">
                <a16:creationId xmlns:a16="http://schemas.microsoft.com/office/drawing/2014/main" id="{00C93601-F108-5743-A081-C575F5B6A95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854851"/>
            <a:ext cx="5001543" cy="3789401"/>
          </a:xfrm>
          <a:prstGeom prst="rect">
            <a:avLst/>
          </a:prstGeom>
          <a:noFill/>
          <a:ln>
            <a:noFill/>
          </a:ln>
        </p:spPr>
      </p:pic>
      <p:pic>
        <p:nvPicPr>
          <p:cNvPr id="5" name="Picture 4" descr="Macintosh HD:Users:jfishma2:Desktop:Fishman Documents from LaRC Desktop:Fishman Articles:Welsh and Fishman _ATMOSPHERE:column_O3_correction.png">
            <a:extLst>
              <a:ext uri="{FF2B5EF4-FFF2-40B4-BE49-F238E27FC236}">
                <a16:creationId xmlns:a16="http://schemas.microsoft.com/office/drawing/2014/main" id="{992335D3-2D08-1A44-AE6E-25D2FA8DF47D}"/>
              </a:ext>
            </a:extLst>
          </p:cNvPr>
          <p:cNvPicPr/>
          <p:nvPr/>
        </p:nvPicPr>
        <p:blipFill rotWithShape="1">
          <a:blip r:embed="rId3">
            <a:extLst>
              <a:ext uri="{28A0092B-C50C-407E-A947-70E740481C1C}">
                <a14:useLocalDpi xmlns:a14="http://schemas.microsoft.com/office/drawing/2010/main" val="0"/>
              </a:ext>
            </a:extLst>
          </a:blip>
          <a:srcRect l="20418" t="1646" r="30627" b="9465"/>
          <a:stretch/>
        </p:blipFill>
        <p:spPr bwMode="auto">
          <a:xfrm>
            <a:off x="4635783" y="1916801"/>
            <a:ext cx="4175391" cy="3727451"/>
          </a:xfrm>
          <a:prstGeom prst="rect">
            <a:avLst/>
          </a:prstGeom>
          <a:noFill/>
          <a:ln>
            <a:noFill/>
          </a:ln>
          <a:extLst>
            <a:ext uri="{53640926-AAD7-44d8-BBD7-CCE9431645EC}">
              <a14:shadowObscured xmlns:a14="http://schemas.microsoft.com/office/drawing/2010/main" xmlns=""/>
            </a:ext>
          </a:extLst>
        </p:spPr>
      </p:pic>
      <p:pic>
        <p:nvPicPr>
          <p:cNvPr id="9" name="Picture 8">
            <a:extLst>
              <a:ext uri="{FF2B5EF4-FFF2-40B4-BE49-F238E27FC236}">
                <a16:creationId xmlns:a16="http://schemas.microsoft.com/office/drawing/2014/main" id="{E312E29C-33B0-264B-AA40-ACBDCA56C8C6}"/>
              </a:ext>
            </a:extLst>
          </p:cNvPr>
          <p:cNvPicPr/>
          <p:nvPr/>
        </p:nvPicPr>
        <p:blipFill rotWithShape="1">
          <a:blip r:embed="rId4">
            <a:extLst>
              <a:ext uri="{28A0092B-C50C-407E-A947-70E740481C1C}">
                <a14:useLocalDpi xmlns:a14="http://schemas.microsoft.com/office/drawing/2010/main" val="0"/>
              </a:ext>
            </a:extLst>
          </a:blip>
          <a:srcRect l="23005" t="5379" r="20339" b="9476"/>
          <a:stretch/>
        </p:blipFill>
        <p:spPr bwMode="auto">
          <a:xfrm>
            <a:off x="8811174" y="2207531"/>
            <a:ext cx="2719240" cy="3084039"/>
          </a:xfrm>
          <a:prstGeom prst="rect">
            <a:avLst/>
          </a:prstGeom>
          <a:ln>
            <a:noFill/>
          </a:ln>
          <a:extLst>
            <a:ext uri="{53640926-AAD7-44d8-BBD7-CCE9431645EC}">
              <a14:shadowObscured xmlns:a14="http://schemas.microsoft.com/office/drawing/2010/main" xmlns=""/>
            </a:ext>
          </a:extLst>
        </p:spPr>
      </p:pic>
      <p:sp>
        <p:nvSpPr>
          <p:cNvPr id="10" name="TextBox 9">
            <a:extLst>
              <a:ext uri="{FF2B5EF4-FFF2-40B4-BE49-F238E27FC236}">
                <a16:creationId xmlns:a16="http://schemas.microsoft.com/office/drawing/2014/main" id="{AD40E5FF-B4CC-5D43-84B7-7327B0CDE8F2}"/>
              </a:ext>
            </a:extLst>
          </p:cNvPr>
          <p:cNvSpPr txBox="1"/>
          <p:nvPr/>
        </p:nvSpPr>
        <p:spPr>
          <a:xfrm>
            <a:off x="914400" y="877824"/>
            <a:ext cx="10351008" cy="584775"/>
          </a:xfrm>
          <a:prstGeom prst="rect">
            <a:avLst/>
          </a:prstGeom>
          <a:noFill/>
        </p:spPr>
        <p:txBody>
          <a:bodyPr wrap="square" rtlCol="0">
            <a:spAutoFit/>
          </a:bodyPr>
          <a:lstStyle/>
          <a:p>
            <a:pPr algn="ctr"/>
            <a:r>
              <a:rPr lang="en-US" sz="3200" b="1" dirty="0">
                <a:solidFill>
                  <a:schemeClr val="accent5">
                    <a:lumMod val="75000"/>
                  </a:schemeClr>
                </a:solidFill>
              </a:rPr>
              <a:t>Surface Ozone Model Results</a:t>
            </a:r>
          </a:p>
        </p:txBody>
      </p:sp>
    </p:spTree>
    <p:extLst>
      <p:ext uri="{BB962C8B-B14F-4D97-AF65-F5344CB8AC3E}">
        <p14:creationId xmlns:p14="http://schemas.microsoft.com/office/powerpoint/2010/main" val="247869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18A06-47F8-0643-91C6-1C1EF58E873A}"/>
              </a:ext>
            </a:extLst>
          </p:cNvPr>
          <p:cNvPicPr/>
          <p:nvPr/>
        </p:nvPicPr>
        <p:blipFill rotWithShape="1">
          <a:blip r:embed="rId2">
            <a:extLst>
              <a:ext uri="{28A0092B-C50C-407E-A947-70E740481C1C}">
                <a14:useLocalDpi xmlns:a14="http://schemas.microsoft.com/office/drawing/2010/main" val="0"/>
              </a:ext>
            </a:extLst>
          </a:blip>
          <a:srcRect l="49902" t="50475" r="5658" b="4221"/>
          <a:stretch/>
        </p:blipFill>
        <p:spPr>
          <a:xfrm>
            <a:off x="6114447" y="2159769"/>
            <a:ext cx="4565745" cy="3410892"/>
          </a:xfrm>
          <a:prstGeom prst="rect">
            <a:avLst/>
          </a:prstGeom>
        </p:spPr>
      </p:pic>
      <p:pic>
        <p:nvPicPr>
          <p:cNvPr id="9" name="Picture 8" descr="Macintosh HD:Users:jfishma2:Desktop:Fishman Documents from LaRC Desktop:SLU Documents:Jason Welsh Thesis:figures_atmosphere_paper:Slide5.jpg">
            <a:extLst>
              <a:ext uri="{FF2B5EF4-FFF2-40B4-BE49-F238E27FC236}">
                <a16:creationId xmlns:a16="http://schemas.microsoft.com/office/drawing/2014/main" id="{70EF91C3-ABAC-E348-B1F0-7EF0C6711EC3}"/>
              </a:ext>
            </a:extLst>
          </p:cNvPr>
          <p:cNvPicPr/>
          <p:nvPr/>
        </p:nvPicPr>
        <p:blipFill rotWithShape="1">
          <a:blip r:embed="rId3">
            <a:extLst>
              <a:ext uri="{28A0092B-C50C-407E-A947-70E740481C1C}">
                <a14:useLocalDpi xmlns:a14="http://schemas.microsoft.com/office/drawing/2010/main" val="0"/>
              </a:ext>
            </a:extLst>
          </a:blip>
          <a:srcRect l="11292" t="9860" r="29286" b="1392"/>
          <a:stretch/>
        </p:blipFill>
        <p:spPr bwMode="auto">
          <a:xfrm>
            <a:off x="1111926" y="2159769"/>
            <a:ext cx="4490043" cy="3410892"/>
          </a:xfrm>
          <a:prstGeom prst="rect">
            <a:avLst/>
          </a:prstGeom>
          <a:noFill/>
          <a:ln>
            <a:noFill/>
          </a:ln>
          <a:extLst>
            <a:ext uri="{53640926-AAD7-44d8-BBD7-CCE9431645EC}">
              <a14:shadowObscured xmlns:a14="http://schemas.microsoft.com/office/drawing/2010/main" xmlns=""/>
            </a:ext>
          </a:extLst>
        </p:spPr>
      </p:pic>
      <p:sp>
        <p:nvSpPr>
          <p:cNvPr id="10" name="TextBox 9">
            <a:extLst>
              <a:ext uri="{FF2B5EF4-FFF2-40B4-BE49-F238E27FC236}">
                <a16:creationId xmlns:a16="http://schemas.microsoft.com/office/drawing/2014/main" id="{57E88D17-9096-3941-AAD1-2765FF29B419}"/>
              </a:ext>
            </a:extLst>
          </p:cNvPr>
          <p:cNvSpPr txBox="1"/>
          <p:nvPr/>
        </p:nvSpPr>
        <p:spPr>
          <a:xfrm>
            <a:off x="914400" y="877824"/>
            <a:ext cx="10351008" cy="584775"/>
          </a:xfrm>
          <a:prstGeom prst="rect">
            <a:avLst/>
          </a:prstGeom>
          <a:noFill/>
        </p:spPr>
        <p:txBody>
          <a:bodyPr wrap="square" rtlCol="0">
            <a:spAutoFit/>
          </a:bodyPr>
          <a:lstStyle/>
          <a:p>
            <a:pPr algn="ctr"/>
            <a:r>
              <a:rPr lang="en-US" sz="3200" b="1" dirty="0">
                <a:solidFill>
                  <a:schemeClr val="accent5">
                    <a:lumMod val="75000"/>
                  </a:schemeClr>
                </a:solidFill>
              </a:rPr>
              <a:t>Integrated Ozone Model Results</a:t>
            </a:r>
          </a:p>
        </p:txBody>
      </p:sp>
    </p:spTree>
    <p:extLst>
      <p:ext uri="{BB962C8B-B14F-4D97-AF65-F5344CB8AC3E}">
        <p14:creationId xmlns:p14="http://schemas.microsoft.com/office/powerpoint/2010/main" val="409147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DBB919-3EC4-3141-B0CC-C1989E81CAFD}"/>
              </a:ext>
            </a:extLst>
          </p:cNvPr>
          <p:cNvPicPr/>
          <p:nvPr/>
        </p:nvPicPr>
        <p:blipFill rotWithShape="1">
          <a:blip r:embed="rId2">
            <a:extLst>
              <a:ext uri="{28A0092B-C50C-407E-A947-70E740481C1C}">
                <a14:useLocalDpi xmlns:a14="http://schemas.microsoft.com/office/drawing/2010/main" val="0"/>
              </a:ext>
            </a:extLst>
          </a:blip>
          <a:srcRect l="23890" t="16250" r="16295" b="10834"/>
          <a:stretch/>
        </p:blipFill>
        <p:spPr bwMode="auto">
          <a:xfrm>
            <a:off x="7286856" y="1483386"/>
            <a:ext cx="3978552" cy="4122661"/>
          </a:xfrm>
          <a:prstGeom prst="rect">
            <a:avLst/>
          </a:prstGeom>
          <a:ln>
            <a:noFill/>
          </a:ln>
          <a:extLst>
            <a:ext uri="{53640926-AAD7-44d8-BBD7-CCE9431645EC}">
              <a14:shadowObscured xmlns:a14="http://schemas.microsoft.com/office/drawing/2010/main" xmlns=""/>
            </a:ext>
          </a:extLst>
        </p:spPr>
      </p:pic>
      <p:pic>
        <p:nvPicPr>
          <p:cNvPr id="5" name="Picture 4">
            <a:extLst>
              <a:ext uri="{FF2B5EF4-FFF2-40B4-BE49-F238E27FC236}">
                <a16:creationId xmlns:a16="http://schemas.microsoft.com/office/drawing/2014/main" id="{5C39C311-1D70-8444-A07A-F1659A56A3D2}"/>
              </a:ext>
            </a:extLst>
          </p:cNvPr>
          <p:cNvPicPr/>
          <p:nvPr/>
        </p:nvPicPr>
        <p:blipFill rotWithShape="1">
          <a:blip r:embed="rId3">
            <a:extLst>
              <a:ext uri="{28A0092B-C50C-407E-A947-70E740481C1C}">
                <a14:useLocalDpi xmlns:a14="http://schemas.microsoft.com/office/drawing/2010/main" val="0"/>
              </a:ext>
            </a:extLst>
          </a:blip>
          <a:srcRect b="4597"/>
          <a:stretch/>
        </p:blipFill>
        <p:spPr>
          <a:xfrm>
            <a:off x="914400" y="1571244"/>
            <a:ext cx="5660379" cy="3946943"/>
          </a:xfrm>
          <a:prstGeom prst="rect">
            <a:avLst/>
          </a:prstGeom>
        </p:spPr>
      </p:pic>
      <p:sp>
        <p:nvSpPr>
          <p:cNvPr id="6" name="TextBox 5">
            <a:extLst>
              <a:ext uri="{FF2B5EF4-FFF2-40B4-BE49-F238E27FC236}">
                <a16:creationId xmlns:a16="http://schemas.microsoft.com/office/drawing/2014/main" id="{69493F8D-772E-3F41-A76A-11CE7857BCD0}"/>
              </a:ext>
            </a:extLst>
          </p:cNvPr>
          <p:cNvSpPr txBox="1"/>
          <p:nvPr/>
        </p:nvSpPr>
        <p:spPr>
          <a:xfrm>
            <a:off x="914400" y="877824"/>
            <a:ext cx="10351008" cy="584775"/>
          </a:xfrm>
          <a:prstGeom prst="rect">
            <a:avLst/>
          </a:prstGeom>
          <a:noFill/>
        </p:spPr>
        <p:txBody>
          <a:bodyPr wrap="square" rtlCol="0">
            <a:spAutoFit/>
          </a:bodyPr>
          <a:lstStyle/>
          <a:p>
            <a:pPr algn="ctr"/>
            <a:r>
              <a:rPr lang="en-US" sz="3200" b="1" dirty="0">
                <a:solidFill>
                  <a:schemeClr val="accent5">
                    <a:lumMod val="75000"/>
                  </a:schemeClr>
                </a:solidFill>
              </a:rPr>
              <a:t>Model Results for NO</a:t>
            </a:r>
            <a:r>
              <a:rPr lang="en-US" sz="3200" b="1" baseline="-25000" dirty="0">
                <a:solidFill>
                  <a:schemeClr val="accent5">
                    <a:lumMod val="75000"/>
                  </a:schemeClr>
                </a:solidFill>
              </a:rPr>
              <a:t>2</a:t>
            </a:r>
            <a:endParaRPr lang="en-US" sz="3200" b="1" dirty="0">
              <a:solidFill>
                <a:schemeClr val="accent5">
                  <a:lumMod val="75000"/>
                </a:schemeClr>
              </a:solidFill>
            </a:endParaRPr>
          </a:p>
        </p:txBody>
      </p:sp>
    </p:spTree>
    <p:extLst>
      <p:ext uri="{BB962C8B-B14F-4D97-AF65-F5344CB8AC3E}">
        <p14:creationId xmlns:p14="http://schemas.microsoft.com/office/powerpoint/2010/main" val="889151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22F7BB-E0CA-204B-AF0A-6ED44584D720}"/>
              </a:ext>
            </a:extLst>
          </p:cNvPr>
          <p:cNvSpPr/>
          <p:nvPr/>
        </p:nvSpPr>
        <p:spPr>
          <a:xfrm>
            <a:off x="880849" y="1069691"/>
            <a:ext cx="10322412" cy="51900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5E78CD-88F6-6F45-AA8C-7CA69E797314}"/>
              </a:ext>
            </a:extLst>
          </p:cNvPr>
          <p:cNvSpPr txBox="1"/>
          <p:nvPr/>
        </p:nvSpPr>
        <p:spPr>
          <a:xfrm>
            <a:off x="543657" y="1144389"/>
            <a:ext cx="10991850" cy="1015970"/>
          </a:xfrm>
          <a:prstGeom prst="rect">
            <a:avLst/>
          </a:prstGeom>
          <a:noFill/>
        </p:spPr>
        <p:txBody>
          <a:bodyPr wrap="square" rtlCol="0">
            <a:spAutoFit/>
          </a:bodyPr>
          <a:lstStyle/>
          <a:p>
            <a:pPr algn="ctr"/>
            <a:r>
              <a:rPr lang="en-US" sz="3001" b="1" dirty="0">
                <a:solidFill>
                  <a:srgbClr val="3366FF"/>
                </a:solidFill>
              </a:rPr>
              <a:t>Ozone in the Anthropocene:</a:t>
            </a:r>
          </a:p>
          <a:p>
            <a:pPr algn="ctr"/>
            <a:r>
              <a:rPr lang="en-US" sz="3001" b="1" dirty="0">
                <a:solidFill>
                  <a:srgbClr val="3366FF"/>
                </a:solidFill>
              </a:rPr>
              <a:t>Good, Bad, and Ugly</a:t>
            </a:r>
            <a:endParaRPr lang="en-US" sz="3001" b="1" dirty="0">
              <a:solidFill>
                <a:srgbClr val="0000FF"/>
              </a:solidFill>
            </a:endParaRPr>
          </a:p>
        </p:txBody>
      </p:sp>
      <p:pic>
        <p:nvPicPr>
          <p:cNvPr id="6" name="Picture 5">
            <a:extLst>
              <a:ext uri="{FF2B5EF4-FFF2-40B4-BE49-F238E27FC236}">
                <a16:creationId xmlns:a16="http://schemas.microsoft.com/office/drawing/2014/main" id="{11EF9A16-9F9E-F94E-B97D-AA7E3FBDF194}"/>
              </a:ext>
            </a:extLst>
          </p:cNvPr>
          <p:cNvPicPr>
            <a:picLocks noChangeAspect="1"/>
          </p:cNvPicPr>
          <p:nvPr/>
        </p:nvPicPr>
        <p:blipFill>
          <a:blip r:embed="rId2"/>
          <a:stretch>
            <a:fillRect/>
          </a:stretch>
        </p:blipFill>
        <p:spPr>
          <a:xfrm>
            <a:off x="951492" y="2440074"/>
            <a:ext cx="3125261" cy="2264682"/>
          </a:xfrm>
          <a:prstGeom prst="rect">
            <a:avLst/>
          </a:prstGeom>
        </p:spPr>
      </p:pic>
      <p:pic>
        <p:nvPicPr>
          <p:cNvPr id="7" name="Picture 6">
            <a:extLst>
              <a:ext uri="{FF2B5EF4-FFF2-40B4-BE49-F238E27FC236}">
                <a16:creationId xmlns:a16="http://schemas.microsoft.com/office/drawing/2014/main" id="{8CD13FEE-F965-2745-BA84-B7C8C076D4E7}"/>
              </a:ext>
            </a:extLst>
          </p:cNvPr>
          <p:cNvPicPr>
            <a:picLocks noChangeAspect="1"/>
          </p:cNvPicPr>
          <p:nvPr/>
        </p:nvPicPr>
        <p:blipFill rotWithShape="1">
          <a:blip r:embed="rId3"/>
          <a:srcRect t="689" r="11351" b="-1"/>
          <a:stretch/>
        </p:blipFill>
        <p:spPr>
          <a:xfrm>
            <a:off x="7989537" y="2363097"/>
            <a:ext cx="3049913" cy="2270350"/>
          </a:xfrm>
          <a:prstGeom prst="rect">
            <a:avLst/>
          </a:prstGeom>
        </p:spPr>
      </p:pic>
      <p:sp>
        <p:nvSpPr>
          <p:cNvPr id="8" name="TextBox 7">
            <a:extLst>
              <a:ext uri="{FF2B5EF4-FFF2-40B4-BE49-F238E27FC236}">
                <a16:creationId xmlns:a16="http://schemas.microsoft.com/office/drawing/2014/main" id="{462880D5-D8F3-0849-8F04-11C8E31AA70A}"/>
              </a:ext>
            </a:extLst>
          </p:cNvPr>
          <p:cNvSpPr txBox="1"/>
          <p:nvPr/>
        </p:nvSpPr>
        <p:spPr>
          <a:xfrm>
            <a:off x="823343" y="4841956"/>
            <a:ext cx="3250849" cy="923330"/>
          </a:xfrm>
          <a:prstGeom prst="rect">
            <a:avLst/>
          </a:prstGeom>
          <a:noFill/>
        </p:spPr>
        <p:txBody>
          <a:bodyPr wrap="square" rtlCol="0">
            <a:spAutoFit/>
          </a:bodyPr>
          <a:lstStyle/>
          <a:p>
            <a:pPr algn="ctr"/>
            <a:r>
              <a:rPr lang="en-US" b="1" dirty="0"/>
              <a:t>Depletion of the good ozone in the stratosphere has been reversed</a:t>
            </a:r>
            <a:endParaRPr lang="en-US" dirty="0"/>
          </a:p>
        </p:txBody>
      </p:sp>
      <p:sp>
        <p:nvSpPr>
          <p:cNvPr id="9" name="TextBox 8">
            <a:extLst>
              <a:ext uri="{FF2B5EF4-FFF2-40B4-BE49-F238E27FC236}">
                <a16:creationId xmlns:a16="http://schemas.microsoft.com/office/drawing/2014/main" id="{856DF66C-A296-F24A-98C4-527D7522E34C}"/>
              </a:ext>
            </a:extLst>
          </p:cNvPr>
          <p:cNvSpPr txBox="1"/>
          <p:nvPr/>
        </p:nvSpPr>
        <p:spPr>
          <a:xfrm>
            <a:off x="3998371" y="4785089"/>
            <a:ext cx="3838466" cy="1200329"/>
          </a:xfrm>
          <a:prstGeom prst="rect">
            <a:avLst/>
          </a:prstGeom>
          <a:noFill/>
        </p:spPr>
        <p:txBody>
          <a:bodyPr wrap="square" rtlCol="0">
            <a:spAutoFit/>
          </a:bodyPr>
          <a:lstStyle/>
          <a:p>
            <a:pPr algn="ctr"/>
            <a:r>
              <a:rPr lang="en-US" b="1" dirty="0"/>
              <a:t> Bad ozone in nonurban areas is still increasing and is damaging plants trees and crops</a:t>
            </a:r>
            <a:endParaRPr lang="en-US" dirty="0"/>
          </a:p>
          <a:p>
            <a:pPr algn="ctr"/>
            <a:endParaRPr lang="en-US" dirty="0"/>
          </a:p>
        </p:txBody>
      </p:sp>
      <p:sp>
        <p:nvSpPr>
          <p:cNvPr id="10" name="TextBox 9">
            <a:extLst>
              <a:ext uri="{FF2B5EF4-FFF2-40B4-BE49-F238E27FC236}">
                <a16:creationId xmlns:a16="http://schemas.microsoft.com/office/drawing/2014/main" id="{860801B3-841F-B74F-A034-B5C0FD2AA51B}"/>
              </a:ext>
            </a:extLst>
          </p:cNvPr>
          <p:cNvSpPr txBox="1"/>
          <p:nvPr/>
        </p:nvSpPr>
        <p:spPr>
          <a:xfrm>
            <a:off x="8007435" y="4690312"/>
            <a:ext cx="3032862" cy="1200329"/>
          </a:xfrm>
          <a:prstGeom prst="rect">
            <a:avLst/>
          </a:prstGeom>
          <a:noFill/>
        </p:spPr>
        <p:txBody>
          <a:bodyPr wrap="square" rtlCol="0">
            <a:spAutoFit/>
          </a:bodyPr>
          <a:lstStyle/>
          <a:p>
            <a:pPr algn="ctr"/>
            <a:r>
              <a:rPr lang="en-US" b="1" dirty="0"/>
              <a:t>Many countries have found a way to reduce the ugly ozone in urban areas</a:t>
            </a:r>
            <a:endParaRPr lang="en-US" dirty="0"/>
          </a:p>
          <a:p>
            <a:endParaRPr lang="en-US" dirty="0"/>
          </a:p>
        </p:txBody>
      </p:sp>
      <p:pic>
        <p:nvPicPr>
          <p:cNvPr id="11" name="Picture 10">
            <a:extLst>
              <a:ext uri="{FF2B5EF4-FFF2-40B4-BE49-F238E27FC236}">
                <a16:creationId xmlns:a16="http://schemas.microsoft.com/office/drawing/2014/main" id="{8337802D-FB39-A241-BCD3-4459A55C95F8}"/>
              </a:ext>
            </a:extLst>
          </p:cNvPr>
          <p:cNvPicPr>
            <a:picLocks noChangeAspect="1"/>
          </p:cNvPicPr>
          <p:nvPr/>
        </p:nvPicPr>
        <p:blipFill>
          <a:blip r:embed="rId4"/>
          <a:stretch>
            <a:fillRect/>
          </a:stretch>
        </p:blipFill>
        <p:spPr>
          <a:xfrm>
            <a:off x="4090770" y="2443721"/>
            <a:ext cx="3671989" cy="2090534"/>
          </a:xfrm>
          <a:prstGeom prst="rect">
            <a:avLst/>
          </a:prstGeom>
        </p:spPr>
      </p:pic>
    </p:spTree>
    <p:extLst>
      <p:ext uri="{BB962C8B-B14F-4D97-AF65-F5344CB8AC3E}">
        <p14:creationId xmlns:p14="http://schemas.microsoft.com/office/powerpoint/2010/main" val="183749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0D2EB-4AF8-3C4E-961D-0C040FB35E57}"/>
              </a:ext>
            </a:extLst>
          </p:cNvPr>
          <p:cNvPicPr>
            <a:picLocks noChangeAspect="1"/>
          </p:cNvPicPr>
          <p:nvPr/>
        </p:nvPicPr>
        <p:blipFill>
          <a:blip r:embed="rId2"/>
          <a:stretch>
            <a:fillRect/>
          </a:stretch>
        </p:blipFill>
        <p:spPr>
          <a:xfrm>
            <a:off x="906410" y="464245"/>
            <a:ext cx="5106035" cy="3253588"/>
          </a:xfrm>
          <a:prstGeom prst="rect">
            <a:avLst/>
          </a:prstGeom>
        </p:spPr>
      </p:pic>
      <p:pic>
        <p:nvPicPr>
          <p:cNvPr id="5" name="Picture 4">
            <a:extLst>
              <a:ext uri="{FF2B5EF4-FFF2-40B4-BE49-F238E27FC236}">
                <a16:creationId xmlns:a16="http://schemas.microsoft.com/office/drawing/2014/main" id="{597BE5C5-3B2F-0D45-9D7E-D6C126BDEFD5}"/>
              </a:ext>
            </a:extLst>
          </p:cNvPr>
          <p:cNvPicPr>
            <a:picLocks noChangeAspect="1"/>
          </p:cNvPicPr>
          <p:nvPr/>
        </p:nvPicPr>
        <p:blipFill>
          <a:blip r:embed="rId3"/>
          <a:stretch>
            <a:fillRect/>
          </a:stretch>
        </p:blipFill>
        <p:spPr>
          <a:xfrm>
            <a:off x="1105339" y="3878494"/>
            <a:ext cx="5696816" cy="2979506"/>
          </a:xfrm>
          <a:prstGeom prst="rect">
            <a:avLst/>
          </a:prstGeom>
        </p:spPr>
      </p:pic>
      <p:pic>
        <p:nvPicPr>
          <p:cNvPr id="6" name="Picture 5">
            <a:extLst>
              <a:ext uri="{FF2B5EF4-FFF2-40B4-BE49-F238E27FC236}">
                <a16:creationId xmlns:a16="http://schemas.microsoft.com/office/drawing/2014/main" id="{44B74CAE-40D6-6945-91BF-B6C2832FFD24}"/>
              </a:ext>
            </a:extLst>
          </p:cNvPr>
          <p:cNvPicPr>
            <a:picLocks noChangeAspect="1"/>
          </p:cNvPicPr>
          <p:nvPr/>
        </p:nvPicPr>
        <p:blipFill>
          <a:blip r:embed="rId4"/>
          <a:stretch>
            <a:fillRect/>
          </a:stretch>
        </p:blipFill>
        <p:spPr>
          <a:xfrm>
            <a:off x="6219912" y="388028"/>
            <a:ext cx="4892355" cy="3276033"/>
          </a:xfrm>
          <a:prstGeom prst="rect">
            <a:avLst/>
          </a:prstGeom>
        </p:spPr>
      </p:pic>
      <p:pic>
        <p:nvPicPr>
          <p:cNvPr id="7" name="Picture 6">
            <a:extLst>
              <a:ext uri="{FF2B5EF4-FFF2-40B4-BE49-F238E27FC236}">
                <a16:creationId xmlns:a16="http://schemas.microsoft.com/office/drawing/2014/main" id="{17A5B279-68D1-4D47-B14D-D80073C96198}"/>
              </a:ext>
            </a:extLst>
          </p:cNvPr>
          <p:cNvPicPr>
            <a:picLocks noChangeAspect="1"/>
          </p:cNvPicPr>
          <p:nvPr/>
        </p:nvPicPr>
        <p:blipFill>
          <a:blip r:embed="rId5"/>
          <a:stretch>
            <a:fillRect/>
          </a:stretch>
        </p:blipFill>
        <p:spPr>
          <a:xfrm>
            <a:off x="7364406" y="3613135"/>
            <a:ext cx="3609486" cy="3105837"/>
          </a:xfrm>
          <a:prstGeom prst="rect">
            <a:avLst/>
          </a:prstGeom>
        </p:spPr>
      </p:pic>
      <p:sp>
        <p:nvSpPr>
          <p:cNvPr id="8" name="TextBox 7">
            <a:extLst>
              <a:ext uri="{FF2B5EF4-FFF2-40B4-BE49-F238E27FC236}">
                <a16:creationId xmlns:a16="http://schemas.microsoft.com/office/drawing/2014/main" id="{2A000A27-5458-5740-92B4-949AF216A69D}"/>
              </a:ext>
            </a:extLst>
          </p:cNvPr>
          <p:cNvSpPr txBox="1"/>
          <p:nvPr/>
        </p:nvSpPr>
        <p:spPr>
          <a:xfrm>
            <a:off x="1485900" y="1362"/>
            <a:ext cx="8775700" cy="830997"/>
          </a:xfrm>
          <a:prstGeom prst="rect">
            <a:avLst/>
          </a:prstGeom>
          <a:noFill/>
        </p:spPr>
        <p:txBody>
          <a:bodyPr wrap="square" rtlCol="0">
            <a:spAutoFit/>
          </a:bodyPr>
          <a:lstStyle/>
          <a:p>
            <a:pPr algn="ctr"/>
            <a:r>
              <a:rPr lang="en-US" sz="2400" b="1" dirty="0">
                <a:solidFill>
                  <a:srgbClr val="3366FF"/>
                </a:solidFill>
              </a:rPr>
              <a:t>The Anthropocene: Humankind as a Geologic Force</a:t>
            </a:r>
          </a:p>
          <a:p>
            <a:endParaRPr lang="en-US" sz="2400" dirty="0"/>
          </a:p>
        </p:txBody>
      </p:sp>
    </p:spTree>
    <p:extLst>
      <p:ext uri="{BB962C8B-B14F-4D97-AF65-F5344CB8AC3E}">
        <p14:creationId xmlns:p14="http://schemas.microsoft.com/office/powerpoint/2010/main" val="1958056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FD4B6-E11E-1843-9E7E-C9512B7F08FF}"/>
              </a:ext>
            </a:extLst>
          </p:cNvPr>
          <p:cNvPicPr>
            <a:picLocks noChangeAspect="1"/>
          </p:cNvPicPr>
          <p:nvPr/>
        </p:nvPicPr>
        <p:blipFill>
          <a:blip r:embed="rId2"/>
          <a:stretch>
            <a:fillRect/>
          </a:stretch>
        </p:blipFill>
        <p:spPr>
          <a:xfrm>
            <a:off x="1685585" y="107575"/>
            <a:ext cx="8897250" cy="6700399"/>
          </a:xfrm>
          <a:prstGeom prst="rect">
            <a:avLst/>
          </a:prstGeom>
        </p:spPr>
      </p:pic>
    </p:spTree>
    <p:extLst>
      <p:ext uri="{BB962C8B-B14F-4D97-AF65-F5344CB8AC3E}">
        <p14:creationId xmlns:p14="http://schemas.microsoft.com/office/powerpoint/2010/main" val="276149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084D9A-8AA1-A44B-A6E7-36C0B5FC968D}"/>
              </a:ext>
            </a:extLst>
          </p:cNvPr>
          <p:cNvPicPr>
            <a:picLocks noChangeAspect="1"/>
          </p:cNvPicPr>
          <p:nvPr/>
        </p:nvPicPr>
        <p:blipFill>
          <a:blip r:embed="rId2"/>
          <a:stretch>
            <a:fillRect/>
          </a:stretch>
        </p:blipFill>
        <p:spPr>
          <a:xfrm>
            <a:off x="1612899" y="0"/>
            <a:ext cx="8781676" cy="6684827"/>
          </a:xfrm>
          <a:prstGeom prst="rect">
            <a:avLst/>
          </a:prstGeom>
        </p:spPr>
      </p:pic>
    </p:spTree>
    <p:extLst>
      <p:ext uri="{BB962C8B-B14F-4D97-AF65-F5344CB8AC3E}">
        <p14:creationId xmlns:p14="http://schemas.microsoft.com/office/powerpoint/2010/main" val="217928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F9E5C-19B7-6C47-8620-6E8C05B28356}"/>
              </a:ext>
            </a:extLst>
          </p:cNvPr>
          <p:cNvPicPr>
            <a:picLocks noChangeAspect="1"/>
          </p:cNvPicPr>
          <p:nvPr/>
        </p:nvPicPr>
        <p:blipFill>
          <a:blip r:embed="rId2"/>
          <a:stretch>
            <a:fillRect/>
          </a:stretch>
        </p:blipFill>
        <p:spPr>
          <a:xfrm>
            <a:off x="546439" y="456827"/>
            <a:ext cx="4635778" cy="3572614"/>
          </a:xfrm>
          <a:prstGeom prst="rect">
            <a:avLst/>
          </a:prstGeom>
        </p:spPr>
      </p:pic>
      <p:pic>
        <p:nvPicPr>
          <p:cNvPr id="5" name="Picture 4">
            <a:extLst>
              <a:ext uri="{FF2B5EF4-FFF2-40B4-BE49-F238E27FC236}">
                <a16:creationId xmlns:a16="http://schemas.microsoft.com/office/drawing/2014/main" id="{61FBEE1F-4A9F-D24E-8574-C598CDDB7597}"/>
              </a:ext>
            </a:extLst>
          </p:cNvPr>
          <p:cNvPicPr>
            <a:picLocks noChangeAspect="1"/>
          </p:cNvPicPr>
          <p:nvPr/>
        </p:nvPicPr>
        <p:blipFill>
          <a:blip r:embed="rId3"/>
          <a:stretch>
            <a:fillRect/>
          </a:stretch>
        </p:blipFill>
        <p:spPr>
          <a:xfrm>
            <a:off x="6313333" y="456827"/>
            <a:ext cx="5090767" cy="3501995"/>
          </a:xfrm>
          <a:prstGeom prst="rect">
            <a:avLst/>
          </a:prstGeom>
        </p:spPr>
      </p:pic>
      <p:pic>
        <p:nvPicPr>
          <p:cNvPr id="7" name="Picture 6" descr="co2_800k_zoom.png">
            <a:extLst>
              <a:ext uri="{FF2B5EF4-FFF2-40B4-BE49-F238E27FC236}">
                <a16:creationId xmlns:a16="http://schemas.microsoft.com/office/drawing/2014/main" id="{81F6CCD5-2D38-1447-BE91-65BCE9D14B5A}"/>
              </a:ext>
            </a:extLst>
          </p:cNvPr>
          <p:cNvPicPr>
            <a:picLocks noChangeAspect="1"/>
          </p:cNvPicPr>
          <p:nvPr/>
        </p:nvPicPr>
        <p:blipFill rotWithShape="1">
          <a:blip r:embed="rId4">
            <a:extLst>
              <a:ext uri="{28A0092B-C50C-407E-A947-70E740481C1C}">
                <a14:useLocalDpi xmlns:a14="http://schemas.microsoft.com/office/drawing/2010/main" val="0"/>
              </a:ext>
            </a:extLst>
          </a:blip>
          <a:srcRect t="14839"/>
          <a:stretch/>
        </p:blipFill>
        <p:spPr>
          <a:xfrm>
            <a:off x="2384975" y="4109488"/>
            <a:ext cx="7527484" cy="2748512"/>
          </a:xfrm>
          <a:prstGeom prst="rect">
            <a:avLst/>
          </a:prstGeom>
        </p:spPr>
      </p:pic>
    </p:spTree>
    <p:extLst>
      <p:ext uri="{BB962C8B-B14F-4D97-AF65-F5344CB8AC3E}">
        <p14:creationId xmlns:p14="http://schemas.microsoft.com/office/powerpoint/2010/main" val="857105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219A46-486B-0D40-9F8A-281A2307E515}"/>
              </a:ext>
            </a:extLst>
          </p:cNvPr>
          <p:cNvSpPr/>
          <p:nvPr/>
        </p:nvSpPr>
        <p:spPr>
          <a:xfrm>
            <a:off x="1087829" y="687007"/>
            <a:ext cx="10565613" cy="59345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8063D3-19B0-6745-812E-5218F91DFFF2}"/>
              </a:ext>
            </a:extLst>
          </p:cNvPr>
          <p:cNvPicPr>
            <a:picLocks noChangeAspect="1"/>
          </p:cNvPicPr>
          <p:nvPr/>
        </p:nvPicPr>
        <p:blipFill>
          <a:blip r:embed="rId2"/>
          <a:stretch>
            <a:fillRect/>
          </a:stretch>
        </p:blipFill>
        <p:spPr>
          <a:xfrm>
            <a:off x="1437127" y="942062"/>
            <a:ext cx="3053110" cy="2117031"/>
          </a:xfrm>
          <a:prstGeom prst="rect">
            <a:avLst/>
          </a:prstGeom>
          <a:ln>
            <a:solidFill>
              <a:schemeClr val="tx1"/>
            </a:solidFill>
          </a:ln>
        </p:spPr>
      </p:pic>
      <p:pic>
        <p:nvPicPr>
          <p:cNvPr id="9" name="Picture 8">
            <a:extLst>
              <a:ext uri="{FF2B5EF4-FFF2-40B4-BE49-F238E27FC236}">
                <a16:creationId xmlns:a16="http://schemas.microsoft.com/office/drawing/2014/main" id="{A4EE60F8-14F8-3B47-9CD7-FD344BFC04F7}"/>
              </a:ext>
            </a:extLst>
          </p:cNvPr>
          <p:cNvPicPr>
            <a:picLocks noChangeAspect="1"/>
          </p:cNvPicPr>
          <p:nvPr/>
        </p:nvPicPr>
        <p:blipFill>
          <a:blip r:embed="rId3"/>
          <a:stretch>
            <a:fillRect/>
          </a:stretch>
        </p:blipFill>
        <p:spPr>
          <a:xfrm>
            <a:off x="4665307" y="911096"/>
            <a:ext cx="3410659" cy="2137113"/>
          </a:xfrm>
          <a:prstGeom prst="rect">
            <a:avLst/>
          </a:prstGeom>
          <a:ln>
            <a:solidFill>
              <a:schemeClr val="tx1"/>
            </a:solidFill>
          </a:ln>
        </p:spPr>
      </p:pic>
      <p:sp>
        <p:nvSpPr>
          <p:cNvPr id="10" name="TextBox 9">
            <a:extLst>
              <a:ext uri="{FF2B5EF4-FFF2-40B4-BE49-F238E27FC236}">
                <a16:creationId xmlns:a16="http://schemas.microsoft.com/office/drawing/2014/main" id="{4ADEC890-910E-EC4E-9880-1333A3C47EC5}"/>
              </a:ext>
            </a:extLst>
          </p:cNvPr>
          <p:cNvSpPr txBox="1"/>
          <p:nvPr/>
        </p:nvSpPr>
        <p:spPr>
          <a:xfrm>
            <a:off x="1367443" y="3357157"/>
            <a:ext cx="10025720" cy="2246769"/>
          </a:xfrm>
          <a:prstGeom prst="rect">
            <a:avLst/>
          </a:prstGeom>
          <a:noFill/>
        </p:spPr>
        <p:txBody>
          <a:bodyPr wrap="square" rtlCol="0">
            <a:spAutoFit/>
          </a:bodyPr>
          <a:lstStyle/>
          <a:p>
            <a:pPr algn="just"/>
            <a:r>
              <a:rPr lang="en-US" sz="2000" dirty="0"/>
              <a:t>Analysis of data from St. Louis that segregates the cleanest days of the month from the most polluted ones show that there is an increasing trend in the clean data but a decreasing trend in the more polluted measurements. Because of this secular increase, nonurban areas where crops are grown (e.g., in the </a:t>
            </a:r>
            <a:r>
              <a:rPr lang="en-US" sz="2000" dirty="0" err="1"/>
              <a:t>midwestern</a:t>
            </a:r>
            <a:r>
              <a:rPr lang="en-US" sz="2000" dirty="0"/>
              <a:t> U.S.) now see concentrations that impact crop growth (as shown in the middle panel).  The background tropospheric ozone is also a major contributor to global warming, as illustrated in the last panel, as discussed in Fishman et al. (2010; </a:t>
            </a:r>
            <a:r>
              <a:rPr lang="en-US" sz="2000" i="1" dirty="0"/>
              <a:t>Atmos. Environ., </a:t>
            </a:r>
            <a:r>
              <a:rPr lang="en-US" sz="2000" b="1" dirty="0"/>
              <a:t>85</a:t>
            </a:r>
            <a:r>
              <a:rPr lang="en-US" sz="2000" dirty="0"/>
              <a:t>, 1171-1176.</a:t>
            </a:r>
          </a:p>
        </p:txBody>
      </p:sp>
      <p:pic>
        <p:nvPicPr>
          <p:cNvPr id="11" name="Picture 10">
            <a:extLst>
              <a:ext uri="{FF2B5EF4-FFF2-40B4-BE49-F238E27FC236}">
                <a16:creationId xmlns:a16="http://schemas.microsoft.com/office/drawing/2014/main" id="{9873F46C-143E-F54F-8313-811EAB7A7C05}"/>
              </a:ext>
            </a:extLst>
          </p:cNvPr>
          <p:cNvPicPr>
            <a:picLocks noChangeAspect="1"/>
          </p:cNvPicPr>
          <p:nvPr/>
        </p:nvPicPr>
        <p:blipFill>
          <a:blip r:embed="rId4"/>
          <a:stretch>
            <a:fillRect/>
          </a:stretch>
        </p:blipFill>
        <p:spPr>
          <a:xfrm>
            <a:off x="8255725" y="916662"/>
            <a:ext cx="3271154" cy="2117031"/>
          </a:xfrm>
          <a:prstGeom prst="rect">
            <a:avLst/>
          </a:prstGeom>
          <a:ln>
            <a:solidFill>
              <a:schemeClr val="tx1"/>
            </a:solidFill>
          </a:ln>
        </p:spPr>
      </p:pic>
      <p:sp>
        <p:nvSpPr>
          <p:cNvPr id="2" name="TextBox 1">
            <a:extLst>
              <a:ext uri="{FF2B5EF4-FFF2-40B4-BE49-F238E27FC236}">
                <a16:creationId xmlns:a16="http://schemas.microsoft.com/office/drawing/2014/main" id="{AA062375-0631-7D4C-AE47-681F21A308EC}"/>
              </a:ext>
            </a:extLst>
          </p:cNvPr>
          <p:cNvSpPr txBox="1"/>
          <p:nvPr/>
        </p:nvSpPr>
        <p:spPr>
          <a:xfrm>
            <a:off x="689548" y="43833"/>
            <a:ext cx="11502451" cy="1200329"/>
          </a:xfrm>
          <a:prstGeom prst="rect">
            <a:avLst/>
          </a:prstGeom>
          <a:noFill/>
        </p:spPr>
        <p:txBody>
          <a:bodyPr wrap="square" rtlCol="0">
            <a:spAutoFit/>
          </a:bodyPr>
          <a:lstStyle/>
          <a:p>
            <a:pPr algn="ctr"/>
            <a:r>
              <a:rPr lang="en-US" sz="3600" b="1" dirty="0"/>
              <a:t>Dirty Air is Getting Cleaner </a:t>
            </a:r>
            <a:r>
              <a:rPr lang="mr-IN" sz="3600" b="1" dirty="0"/>
              <a:t>–</a:t>
            </a:r>
            <a:r>
              <a:rPr lang="en-US" sz="3600" b="1" dirty="0"/>
              <a:t> Clean Air is Getting Dirtier</a:t>
            </a:r>
          </a:p>
          <a:p>
            <a:pPr algn="ctr"/>
            <a:endParaRPr lang="en-US" sz="3600" dirty="0"/>
          </a:p>
        </p:txBody>
      </p:sp>
    </p:spTree>
    <p:extLst>
      <p:ext uri="{BB962C8B-B14F-4D97-AF65-F5344CB8AC3E}">
        <p14:creationId xmlns:p14="http://schemas.microsoft.com/office/powerpoint/2010/main" val="261415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6805A5-BAF9-ED4A-940F-8CFD4D2237A3}"/>
              </a:ext>
            </a:extLst>
          </p:cNvPr>
          <p:cNvSpPr txBox="1"/>
          <p:nvPr/>
        </p:nvSpPr>
        <p:spPr>
          <a:xfrm>
            <a:off x="899894" y="626673"/>
            <a:ext cx="10508332" cy="5878532"/>
          </a:xfrm>
          <a:prstGeom prst="rect">
            <a:avLst/>
          </a:prstGeom>
          <a:solidFill>
            <a:srgbClr val="FFC000"/>
          </a:solidFill>
          <a:ln w="38100">
            <a:solidFill>
              <a:schemeClr val="tx1"/>
            </a:solidFill>
          </a:ln>
        </p:spPr>
        <p:txBody>
          <a:bodyPr wrap="square" rtlCol="0">
            <a:spAutoFit/>
          </a:bodyPr>
          <a:lstStyle/>
          <a:p>
            <a:pPr algn="ctr"/>
            <a:endParaRPr lang="en-US" sz="800" b="1" dirty="0"/>
          </a:p>
          <a:p>
            <a:pPr algn="ctr"/>
            <a:r>
              <a:rPr lang="en-US" sz="3600" b="1" dirty="0"/>
              <a:t>Summary</a:t>
            </a:r>
          </a:p>
          <a:p>
            <a:pPr algn="ctr"/>
            <a:endParaRPr lang="en-US" sz="800" b="1" dirty="0"/>
          </a:p>
          <a:p>
            <a:pPr algn="just"/>
            <a:r>
              <a:rPr lang="en-US" sz="2000" dirty="0"/>
              <a:t>• The extremely unhealthy air of the 1950s and 1960s in urban areas is now a thing of the past because of emissions regulations enacted after the passage implementation of the Clean Air Act of 1970.  An analysis of the </a:t>
            </a:r>
            <a:r>
              <a:rPr lang="en-US" sz="2000" dirty="0" err="1"/>
              <a:t>AirNow</a:t>
            </a:r>
            <a:r>
              <a:rPr lang="en-US" sz="2000" dirty="0"/>
              <a:t> data suggests that synoptic-scale massive pollution episodes identified through some of the early satellite studies are no longer present.</a:t>
            </a:r>
          </a:p>
          <a:p>
            <a:pPr algn="just"/>
            <a:endParaRPr lang="en-US" sz="800" dirty="0"/>
          </a:p>
          <a:p>
            <a:pPr algn="just"/>
            <a:r>
              <a:rPr lang="en-US" sz="2000" dirty="0"/>
              <a:t>• Conducting a simulation of an air pollution episode in St. Louis during July 2012 produced a reasonably good simulation of the available observations.  However, the magnitude of the amount of ozone produced from this model study suggests that the enhanced amount of ozone is on the order of 2-3 DU, an increase much lower than what had been observed in two synoptic-scale episodes, which showed an enhance of 10-15 DU over a much larger area.</a:t>
            </a:r>
          </a:p>
          <a:p>
            <a:pPr algn="just"/>
            <a:endParaRPr lang="en-US" sz="800" dirty="0"/>
          </a:p>
          <a:p>
            <a:pPr algn="just"/>
            <a:r>
              <a:rPr lang="en-US" sz="2000" dirty="0"/>
              <a:t>• Connected to the emergence of the Anthropocene, background tropospheric ozone concentrations are still increasing and will pose a threat to crop production, which will exasperate the damage to crops from increased temperatures and new precipitation patterns.</a:t>
            </a:r>
          </a:p>
          <a:p>
            <a:pPr algn="just"/>
            <a:endParaRPr lang="en-US" sz="800" dirty="0"/>
          </a:p>
          <a:p>
            <a:pPr algn="just"/>
            <a:r>
              <a:rPr lang="en-US" sz="2000" dirty="0"/>
              <a:t>• In this new paradigm of “good, bad, and ugly” ozone, focus on “bad” tropospheric ozone as a greenhouse gas and as a threat to food security may become a more important issue than urban air quality.  </a:t>
            </a:r>
          </a:p>
        </p:txBody>
      </p:sp>
    </p:spTree>
    <p:extLst>
      <p:ext uri="{BB962C8B-B14F-4D97-AF65-F5344CB8AC3E}">
        <p14:creationId xmlns:p14="http://schemas.microsoft.com/office/powerpoint/2010/main" val="9164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A7D177-86A9-E74C-B3C5-41DDADF03B75}"/>
              </a:ext>
            </a:extLst>
          </p:cNvPr>
          <p:cNvSpPr/>
          <p:nvPr/>
        </p:nvSpPr>
        <p:spPr>
          <a:xfrm>
            <a:off x="985500" y="185984"/>
            <a:ext cx="10533477" cy="6555641"/>
          </a:xfrm>
          <a:prstGeom prst="rect">
            <a:avLst/>
          </a:prstGeom>
          <a:solidFill>
            <a:srgbClr val="FFFF00"/>
          </a:solidFill>
          <a:ln w="38100">
            <a:solidFill>
              <a:schemeClr val="tx1"/>
            </a:solidFill>
          </a:ln>
        </p:spPr>
        <p:txBody>
          <a:bodyPr wrap="square">
            <a:spAutoFit/>
          </a:bodyPr>
          <a:lstStyle/>
          <a:p>
            <a:pPr algn="ctr"/>
            <a:r>
              <a:rPr lang="en-US" sz="2000" b="1" dirty="0">
                <a:latin typeface="Calibri" panose="020F0502020204030204" pitchFamily="34" charset="0"/>
              </a:rPr>
              <a:t>Overview</a:t>
            </a:r>
          </a:p>
          <a:p>
            <a:pPr algn="just"/>
            <a:r>
              <a:rPr lang="en-US" sz="2000" dirty="0">
                <a:latin typeface="Calibri" panose="020F0502020204030204" pitchFamily="34" charset="0"/>
              </a:rPr>
              <a:t>•  One impetus for the formation of National Ambient Air Quality Standards was the extremely high concentrations of ozone found in urban areas in the 1960’s.  Because of our increased understanding of ozone photochemistry and the use of emission controls on ozone precursors, today’s concentrations are considerably lower, especially in urban areas.</a:t>
            </a:r>
          </a:p>
          <a:p>
            <a:pPr algn="just"/>
            <a:r>
              <a:rPr lang="en-US" sz="2000" dirty="0">
                <a:latin typeface="Calibri" panose="020F0502020204030204" pitchFamily="34" charset="0"/>
              </a:rPr>
              <a:t>•  Using a regional scale photochemical transport model, we are able to simulate an air pollution episode over the St. Louis region.  The calculated distribution and quantity of model generated ozone agrees will with observations and we compare the calculated surface ozone with integrated quantities </a:t>
            </a:r>
            <a:r>
              <a:rPr lang="mr-IN" sz="2000" dirty="0">
                <a:latin typeface="Calibri" panose="020F0502020204030204" pitchFamily="34" charset="0"/>
              </a:rPr>
              <a:t>–</a:t>
            </a:r>
            <a:r>
              <a:rPr lang="en-US" sz="2000" dirty="0">
                <a:latin typeface="Calibri" panose="020F0502020204030204" pitchFamily="34" charset="0"/>
              </a:rPr>
              <a:t> the general type of measurement that should be attainable by TEMPO. </a:t>
            </a:r>
          </a:p>
          <a:p>
            <a:pPr algn="just"/>
            <a:r>
              <a:rPr lang="en-US" sz="2000" dirty="0">
                <a:latin typeface="Calibri" panose="020F0502020204030204" pitchFamily="34" charset="0"/>
              </a:rPr>
              <a:t>•  Comparing this calculated distribution with what had been seen in two widespread pollution episodes in 1980 and 1988, respectively, we infer that the amount of ozone in our St. Louis simulation is much less than what was present in the 1980’s.</a:t>
            </a:r>
          </a:p>
          <a:p>
            <a:pPr algn="just"/>
            <a:r>
              <a:rPr lang="en-US" sz="2000" dirty="0">
                <a:latin typeface="Calibri" panose="020F0502020204030204" pitchFamily="34" charset="0"/>
              </a:rPr>
              <a:t>•  The simplified concept of ozone can be divided into three types:  Good, Bad, and Ugly Ozone.  Consistent with the previous paradigm, the “Good” ozone is the ozone in the stratosphere, where it protects life from harmful ultraviolet radiation; the ugly ozone is the ozone found in the urban atmosphere; and the bad ozone is ozone in the free troposphere, which is increasing, consistent with the increase of carbon dioxide.  This ozone impacts climate and crops growth and vegetation in nonurban areas. </a:t>
            </a:r>
          </a:p>
          <a:p>
            <a:pPr algn="just"/>
            <a:r>
              <a:rPr lang="en-US" sz="2000" dirty="0">
                <a:latin typeface="Calibri" panose="020F0502020204030204" pitchFamily="34" charset="0"/>
              </a:rPr>
              <a:t>•  The global increase in this “bad” ozone reflects the new issues that make it imperative that we make global tropospheric measurements, rather than for air quality purposes.</a:t>
            </a:r>
          </a:p>
          <a:p>
            <a:pPr marL="342968" indent="-342968">
              <a:buFont typeface="Courier New" panose="02070309020205020404" pitchFamily="49" charset="0"/>
              <a:buChar char="o"/>
            </a:pPr>
            <a:endParaRPr lang="en-US" sz="2000" dirty="0">
              <a:latin typeface="Calibri" panose="020F0502020204030204" pitchFamily="34" charset="0"/>
            </a:endParaRPr>
          </a:p>
        </p:txBody>
      </p:sp>
    </p:spTree>
    <p:extLst>
      <p:ext uri="{BB962C8B-B14F-4D97-AF65-F5344CB8AC3E}">
        <p14:creationId xmlns:p14="http://schemas.microsoft.com/office/powerpoint/2010/main" val="205747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3 trend LA PARRISH_4823_Fig-2_rgb.jpg">
            <a:extLst>
              <a:ext uri="{FF2B5EF4-FFF2-40B4-BE49-F238E27FC236}">
                <a16:creationId xmlns:a16="http://schemas.microsoft.com/office/drawing/2014/main" id="{EDE8EFEA-FDE1-144C-B488-2216EC9A6BEA}"/>
              </a:ext>
            </a:extLst>
          </p:cNvPr>
          <p:cNvPicPr>
            <a:picLocks noChangeAspect="1"/>
          </p:cNvPicPr>
          <p:nvPr/>
        </p:nvPicPr>
        <p:blipFill rotWithShape="1">
          <a:blip r:embed="rId2">
            <a:extLst>
              <a:ext uri="{28A0092B-C50C-407E-A947-70E740481C1C}">
                <a14:useLocalDpi xmlns:a14="http://schemas.microsoft.com/office/drawing/2010/main" val="0"/>
              </a:ext>
            </a:extLst>
          </a:blip>
          <a:srcRect t="1" r="46258" b="-478"/>
          <a:stretch/>
        </p:blipFill>
        <p:spPr>
          <a:xfrm>
            <a:off x="346519" y="1668263"/>
            <a:ext cx="5355768" cy="5073977"/>
          </a:xfrm>
          <a:prstGeom prst="rect">
            <a:avLst/>
          </a:prstGeom>
        </p:spPr>
      </p:pic>
      <p:sp>
        <p:nvSpPr>
          <p:cNvPr id="8" name="TextBox 7">
            <a:extLst>
              <a:ext uri="{FF2B5EF4-FFF2-40B4-BE49-F238E27FC236}">
                <a16:creationId xmlns:a16="http://schemas.microsoft.com/office/drawing/2014/main" id="{560A6D10-CF01-8441-9C73-757A3776A503}"/>
              </a:ext>
            </a:extLst>
          </p:cNvPr>
          <p:cNvSpPr txBox="1"/>
          <p:nvPr/>
        </p:nvSpPr>
        <p:spPr>
          <a:xfrm>
            <a:off x="524934" y="197203"/>
            <a:ext cx="11278620" cy="1015919"/>
          </a:xfrm>
          <a:prstGeom prst="rect">
            <a:avLst/>
          </a:prstGeom>
          <a:noFill/>
        </p:spPr>
        <p:txBody>
          <a:bodyPr wrap="square" rtlCol="0">
            <a:spAutoFit/>
          </a:bodyPr>
          <a:lstStyle/>
          <a:p>
            <a:pPr algn="ctr"/>
            <a:r>
              <a:rPr lang="en-US" sz="3001" b="1" dirty="0">
                <a:solidFill>
                  <a:srgbClr val="0070C0"/>
                </a:solidFill>
              </a:rPr>
              <a:t>Because of Pollution Controls, Urban Ozone Levels are Much Lower than they were 50 Years Ago</a:t>
            </a:r>
          </a:p>
        </p:txBody>
      </p:sp>
      <p:pic>
        <p:nvPicPr>
          <p:cNvPr id="9" name="Picture 8" descr="Ozone+trends+in+Los+Angeles.jpg">
            <a:extLst>
              <a:ext uri="{FF2B5EF4-FFF2-40B4-BE49-F238E27FC236}">
                <a16:creationId xmlns:a16="http://schemas.microsoft.com/office/drawing/2014/main" id="{A51557D7-57A3-5E4C-8B1D-A8B9474D38D1}"/>
              </a:ext>
            </a:extLst>
          </p:cNvPr>
          <p:cNvPicPr>
            <a:picLocks noChangeAspect="1"/>
          </p:cNvPicPr>
          <p:nvPr/>
        </p:nvPicPr>
        <p:blipFill rotWithShape="1">
          <a:blip r:embed="rId3">
            <a:extLst>
              <a:ext uri="{28A0092B-C50C-407E-A947-70E740481C1C}">
                <a14:useLocalDpi xmlns:a14="http://schemas.microsoft.com/office/drawing/2010/main" val="0"/>
              </a:ext>
            </a:extLst>
          </a:blip>
          <a:srcRect l="379" t="19192"/>
          <a:stretch/>
        </p:blipFill>
        <p:spPr>
          <a:xfrm>
            <a:off x="6647320" y="2247648"/>
            <a:ext cx="5165411" cy="3142455"/>
          </a:xfrm>
          <a:prstGeom prst="rect">
            <a:avLst/>
          </a:prstGeom>
        </p:spPr>
      </p:pic>
      <p:sp>
        <p:nvSpPr>
          <p:cNvPr id="10" name="TextBox 9">
            <a:extLst>
              <a:ext uri="{FF2B5EF4-FFF2-40B4-BE49-F238E27FC236}">
                <a16:creationId xmlns:a16="http://schemas.microsoft.com/office/drawing/2014/main" id="{60765D86-6561-7948-B45C-4EBBDDC60A1F}"/>
              </a:ext>
            </a:extLst>
          </p:cNvPr>
          <p:cNvSpPr txBox="1"/>
          <p:nvPr/>
        </p:nvSpPr>
        <p:spPr>
          <a:xfrm>
            <a:off x="2086943" y="1472035"/>
            <a:ext cx="10278238" cy="369332"/>
          </a:xfrm>
          <a:prstGeom prst="rect">
            <a:avLst/>
          </a:prstGeom>
          <a:noFill/>
        </p:spPr>
        <p:txBody>
          <a:bodyPr wrap="square" rtlCol="0">
            <a:spAutoFit/>
          </a:bodyPr>
          <a:lstStyle/>
          <a:p>
            <a:pPr algn="ctr"/>
            <a:r>
              <a:rPr lang="en-US" b="1" dirty="0">
                <a:solidFill>
                  <a:srgbClr val="0000FF"/>
                </a:solidFill>
              </a:rPr>
              <a:t>Los Angeles:  The Days of 1</a:t>
            </a:r>
            <a:r>
              <a:rPr lang="en-US" b="1" baseline="30000" dirty="0">
                <a:solidFill>
                  <a:srgbClr val="0000FF"/>
                </a:solidFill>
              </a:rPr>
              <a:t>st</a:t>
            </a:r>
            <a:r>
              <a:rPr lang="en-US" b="1" dirty="0">
                <a:solidFill>
                  <a:srgbClr val="0000FF"/>
                </a:solidFill>
              </a:rPr>
              <a:t> and 2</a:t>
            </a:r>
            <a:r>
              <a:rPr lang="en-US" b="1" baseline="30000" dirty="0">
                <a:solidFill>
                  <a:srgbClr val="0000FF"/>
                </a:solidFill>
              </a:rPr>
              <a:t>nd</a:t>
            </a:r>
            <a:r>
              <a:rPr lang="en-US" b="1" dirty="0">
                <a:solidFill>
                  <a:srgbClr val="0000FF"/>
                </a:solidFill>
              </a:rPr>
              <a:t> Stage Ozone Alerts are Now History</a:t>
            </a:r>
          </a:p>
        </p:txBody>
      </p:sp>
    </p:spTree>
    <p:extLst>
      <p:ext uri="{BB962C8B-B14F-4D97-AF65-F5344CB8AC3E}">
        <p14:creationId xmlns:p14="http://schemas.microsoft.com/office/powerpoint/2010/main" val="183419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8A7BE-0D13-9447-AB2B-81EB08842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510" y="1329099"/>
            <a:ext cx="4951372" cy="3910744"/>
          </a:xfrm>
          <a:prstGeom prst="rect">
            <a:avLst/>
          </a:prstGeom>
        </p:spPr>
      </p:pic>
      <p:pic>
        <p:nvPicPr>
          <p:cNvPr id="5" name="Picture 4">
            <a:extLst>
              <a:ext uri="{FF2B5EF4-FFF2-40B4-BE49-F238E27FC236}">
                <a16:creationId xmlns:a16="http://schemas.microsoft.com/office/drawing/2014/main" id="{0860364C-48CC-004C-B97B-20AAEA8C8816}"/>
              </a:ext>
            </a:extLst>
          </p:cNvPr>
          <p:cNvPicPr/>
          <p:nvPr/>
        </p:nvPicPr>
        <p:blipFill>
          <a:blip r:embed="rId3">
            <a:extLst>
              <a:ext uri="{28A0092B-C50C-407E-A947-70E740481C1C}">
                <a14:useLocalDpi xmlns:a14="http://schemas.microsoft.com/office/drawing/2010/main" val="0"/>
              </a:ext>
            </a:extLst>
          </a:blip>
          <a:stretch>
            <a:fillRect/>
          </a:stretch>
        </p:blipFill>
        <p:spPr>
          <a:xfrm>
            <a:off x="6338100" y="1329099"/>
            <a:ext cx="5526797" cy="4053243"/>
          </a:xfrm>
          <a:prstGeom prst="rect">
            <a:avLst/>
          </a:prstGeom>
        </p:spPr>
      </p:pic>
      <p:sp>
        <p:nvSpPr>
          <p:cNvPr id="6" name="TextBox 5">
            <a:extLst>
              <a:ext uri="{FF2B5EF4-FFF2-40B4-BE49-F238E27FC236}">
                <a16:creationId xmlns:a16="http://schemas.microsoft.com/office/drawing/2014/main" id="{03268EDF-5824-8449-8A77-42577BCCE403}"/>
              </a:ext>
            </a:extLst>
          </p:cNvPr>
          <p:cNvSpPr txBox="1"/>
          <p:nvPr/>
        </p:nvSpPr>
        <p:spPr>
          <a:xfrm>
            <a:off x="1198981" y="599917"/>
            <a:ext cx="10278238" cy="461665"/>
          </a:xfrm>
          <a:prstGeom prst="rect">
            <a:avLst/>
          </a:prstGeom>
          <a:noFill/>
        </p:spPr>
        <p:txBody>
          <a:bodyPr wrap="square" rtlCol="0">
            <a:spAutoFit/>
          </a:bodyPr>
          <a:lstStyle/>
          <a:p>
            <a:pPr algn="ctr"/>
            <a:r>
              <a:rPr lang="en-US" sz="2400" b="1" dirty="0">
                <a:solidFill>
                  <a:srgbClr val="0000FF"/>
                </a:solidFill>
              </a:rPr>
              <a:t>National Trends and Trends in St. Louis Show Similar Declines</a:t>
            </a:r>
          </a:p>
        </p:txBody>
      </p:sp>
    </p:spTree>
    <p:extLst>
      <p:ext uri="{BB962C8B-B14F-4D97-AF65-F5344CB8AC3E}">
        <p14:creationId xmlns:p14="http://schemas.microsoft.com/office/powerpoint/2010/main" val="350572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B63922-937E-D54A-BCC0-377C3CDA7A4E}"/>
              </a:ext>
            </a:extLst>
          </p:cNvPr>
          <p:cNvPicPr/>
          <p:nvPr/>
        </p:nvPicPr>
        <p:blipFill rotWithShape="1">
          <a:blip r:embed="rId2">
            <a:extLst>
              <a:ext uri="{28A0092B-C50C-407E-A947-70E740481C1C}">
                <a14:useLocalDpi xmlns:a14="http://schemas.microsoft.com/office/drawing/2010/main" val="0"/>
              </a:ext>
            </a:extLst>
          </a:blip>
          <a:srcRect l="6018" t="16683" r="9722" b="26512"/>
          <a:stretch/>
        </p:blipFill>
        <p:spPr bwMode="auto">
          <a:xfrm>
            <a:off x="405551" y="1484753"/>
            <a:ext cx="7138124" cy="3922140"/>
          </a:xfrm>
          <a:prstGeom prst="rect">
            <a:avLst/>
          </a:prstGeom>
          <a:ln>
            <a:noFill/>
          </a:ln>
          <a:extLst>
            <a:ext uri="{53640926-AAD7-44d8-BBD7-CCE9431645EC}">
              <a14:shadowObscured xmlns:a14="http://schemas.microsoft.com/office/drawing/2010/main" xmlns=""/>
            </a:ext>
          </a:extLst>
        </p:spPr>
      </p:pic>
      <p:pic>
        <p:nvPicPr>
          <p:cNvPr id="7" name="Picture 6" descr="Macintosh HD:Users:jfishma2:Desktop:Fishman Documents from LaRC Desktop:SLU Documents:Jason Welsh Thesis:ATMOSPHERE_v2_07182017_files:Tot O3_sfc  O3_TOR AUG 8 1980.jpg">
            <a:extLst>
              <a:ext uri="{FF2B5EF4-FFF2-40B4-BE49-F238E27FC236}">
                <a16:creationId xmlns:a16="http://schemas.microsoft.com/office/drawing/2014/main" id="{FAD82DD1-198A-C14F-8E65-A5A2A6C86B18}"/>
              </a:ext>
            </a:extLst>
          </p:cNvPr>
          <p:cNvPicPr/>
          <p:nvPr/>
        </p:nvPicPr>
        <p:blipFill rotWithShape="1">
          <a:blip r:embed="rId3">
            <a:extLst>
              <a:ext uri="{28A0092B-C50C-407E-A947-70E740481C1C}">
                <a14:useLocalDpi xmlns:a14="http://schemas.microsoft.com/office/drawing/2010/main" val="0"/>
              </a:ext>
            </a:extLst>
          </a:blip>
          <a:srcRect l="21297" t="2066" r="19444" b="12170"/>
          <a:stretch/>
        </p:blipFill>
        <p:spPr bwMode="auto">
          <a:xfrm>
            <a:off x="8153400" y="20844524"/>
            <a:ext cx="2171700" cy="3738945"/>
          </a:xfrm>
          <a:prstGeom prst="rect">
            <a:avLst/>
          </a:prstGeom>
          <a:noFill/>
          <a:ln>
            <a:noFill/>
          </a:ln>
          <a:extLst>
            <a:ext uri="{53640926-AAD7-44d8-BBD7-CCE9431645EC}">
              <a14:shadowObscured xmlns:a14="http://schemas.microsoft.com/office/drawing/2010/main" xmlns=""/>
            </a:ext>
          </a:extLst>
        </p:spPr>
      </p:pic>
      <p:sp>
        <p:nvSpPr>
          <p:cNvPr id="8" name="TextBox 7">
            <a:extLst>
              <a:ext uri="{FF2B5EF4-FFF2-40B4-BE49-F238E27FC236}">
                <a16:creationId xmlns:a16="http://schemas.microsoft.com/office/drawing/2014/main" id="{7AE5D719-C433-564D-9EE8-113444AE125A}"/>
              </a:ext>
            </a:extLst>
          </p:cNvPr>
          <p:cNvSpPr txBox="1"/>
          <p:nvPr/>
        </p:nvSpPr>
        <p:spPr>
          <a:xfrm>
            <a:off x="243983" y="20454868"/>
            <a:ext cx="11353800" cy="369332"/>
          </a:xfrm>
          <a:prstGeom prst="rect">
            <a:avLst/>
          </a:prstGeom>
          <a:noFill/>
        </p:spPr>
        <p:txBody>
          <a:bodyPr wrap="square" rtlCol="0">
            <a:spAutoFit/>
          </a:bodyPr>
          <a:lstStyle/>
          <a:p>
            <a:pPr algn="ctr"/>
            <a:r>
              <a:rPr lang="en-US" b="1" dirty="0">
                <a:solidFill>
                  <a:srgbClr val="0000FF"/>
                </a:solidFill>
              </a:rPr>
              <a:t>Massive Synoptic Scale Ozone Episodes in 1980s are No Longer </a:t>
            </a:r>
          </a:p>
        </p:txBody>
      </p:sp>
      <p:sp>
        <p:nvSpPr>
          <p:cNvPr id="9" name="TextBox 8">
            <a:extLst>
              <a:ext uri="{FF2B5EF4-FFF2-40B4-BE49-F238E27FC236}">
                <a16:creationId xmlns:a16="http://schemas.microsoft.com/office/drawing/2014/main" id="{71E8F242-C278-E749-8884-7FFF8BF47F2E}"/>
              </a:ext>
            </a:extLst>
          </p:cNvPr>
          <p:cNvSpPr txBox="1"/>
          <p:nvPr/>
        </p:nvSpPr>
        <p:spPr>
          <a:xfrm>
            <a:off x="187099" y="26496069"/>
            <a:ext cx="10809445" cy="476171"/>
          </a:xfrm>
          <a:prstGeom prst="rect">
            <a:avLst/>
          </a:prstGeom>
          <a:noFill/>
        </p:spPr>
        <p:txBody>
          <a:bodyPr wrap="square" rtlCol="0">
            <a:spAutoFit/>
          </a:bodyPr>
          <a:lstStyle/>
          <a:p>
            <a:pPr algn="ctr"/>
            <a:r>
              <a:rPr lang="en-US" sz="2400" b="1" dirty="0">
                <a:solidFill>
                  <a:srgbClr val="0000FF"/>
                </a:solidFill>
              </a:rPr>
              <a:t>Do Massive Air Pollution Events like those seen in the 1980s still exist?</a:t>
            </a:r>
          </a:p>
        </p:txBody>
      </p:sp>
      <p:sp>
        <p:nvSpPr>
          <p:cNvPr id="10" name="TextBox 9">
            <a:extLst>
              <a:ext uri="{FF2B5EF4-FFF2-40B4-BE49-F238E27FC236}">
                <a16:creationId xmlns:a16="http://schemas.microsoft.com/office/drawing/2014/main" id="{127D9862-6BD3-404A-B874-2FC140C044F3}"/>
              </a:ext>
            </a:extLst>
          </p:cNvPr>
          <p:cNvSpPr txBox="1"/>
          <p:nvPr/>
        </p:nvSpPr>
        <p:spPr>
          <a:xfrm>
            <a:off x="534693" y="24604616"/>
            <a:ext cx="10395265" cy="1477328"/>
          </a:xfrm>
          <a:prstGeom prst="rect">
            <a:avLst/>
          </a:prstGeom>
          <a:solidFill>
            <a:srgbClr val="FFFF00"/>
          </a:solidFill>
        </p:spPr>
        <p:txBody>
          <a:bodyPr wrap="square" rtlCol="0">
            <a:spAutoFit/>
          </a:bodyPr>
          <a:lstStyle/>
          <a:p>
            <a:pPr algn="just"/>
            <a:r>
              <a:rPr lang="en-US" dirty="0"/>
              <a:t>Earlier Studies of Fishman et al. (1987; </a:t>
            </a:r>
            <a:r>
              <a:rPr lang="en-US" i="1" dirty="0"/>
              <a:t>J. </a:t>
            </a:r>
            <a:r>
              <a:rPr lang="en-US" i="1" dirty="0" err="1"/>
              <a:t>Clim</a:t>
            </a:r>
            <a:r>
              <a:rPr lang="en-US" i="1" dirty="0"/>
              <a:t>. Appl. Meteor., </a:t>
            </a:r>
            <a:r>
              <a:rPr lang="en-US" b="1" dirty="0"/>
              <a:t>26</a:t>
            </a:r>
            <a:r>
              <a:rPr lang="en-US" dirty="0"/>
              <a:t>, 1638-1654) have identified massive air pollution episodes that were identified using TOMS data.  The air pollution episode of 1988 led to the formation of a new task force to investigate the origin of such massive events and the publication of the NAS report </a:t>
            </a:r>
            <a:r>
              <a:rPr lang="en-US" i="1" dirty="0"/>
              <a:t>Rethinking the Ozone Problem</a:t>
            </a:r>
            <a:r>
              <a:rPr lang="en-US" dirty="0"/>
              <a:t>, which led to the strategy of reducing NO</a:t>
            </a:r>
            <a:r>
              <a:rPr lang="en-US" baseline="-25000" dirty="0"/>
              <a:t>x </a:t>
            </a:r>
            <a:r>
              <a:rPr lang="en-US" dirty="0"/>
              <a:t>emissions to curb the formation of these synoptic scale events.</a:t>
            </a:r>
          </a:p>
        </p:txBody>
      </p:sp>
      <p:pic>
        <p:nvPicPr>
          <p:cNvPr id="13" name="Picture 12" descr="Macintosh HD:Users:jfishma2:Desktop:Fishman Documents from LaRC Desktop:SLU Documents:Jason Welsh Thesis:ATMOSPHERE_v2_07182017_files:Tot O3_sfc  O3_TOR AUG 8 1980.jpg">
            <a:extLst>
              <a:ext uri="{FF2B5EF4-FFF2-40B4-BE49-F238E27FC236}">
                <a16:creationId xmlns:a16="http://schemas.microsoft.com/office/drawing/2014/main" id="{39DB125E-11EA-BA47-8FAB-F903314BD413}"/>
              </a:ext>
            </a:extLst>
          </p:cNvPr>
          <p:cNvPicPr/>
          <p:nvPr/>
        </p:nvPicPr>
        <p:blipFill rotWithShape="1">
          <a:blip r:embed="rId3">
            <a:extLst>
              <a:ext uri="{28A0092B-C50C-407E-A947-70E740481C1C}">
                <a14:useLocalDpi xmlns:a14="http://schemas.microsoft.com/office/drawing/2010/main" val="0"/>
              </a:ext>
            </a:extLst>
          </a:blip>
          <a:srcRect l="21297" t="2066" r="19444" b="12170"/>
          <a:stretch/>
        </p:blipFill>
        <p:spPr bwMode="auto">
          <a:xfrm>
            <a:off x="8305800" y="20996924"/>
            <a:ext cx="2171700" cy="3738945"/>
          </a:xfrm>
          <a:prstGeom prst="rect">
            <a:avLst/>
          </a:prstGeom>
          <a:noFill/>
          <a:ln>
            <a:noFill/>
          </a:ln>
          <a:extLst>
            <a:ext uri="{53640926-AAD7-44d8-BBD7-CCE9431645EC}">
              <a14:shadowObscured xmlns:a14="http://schemas.microsoft.com/office/drawing/2010/main" xmlns=""/>
            </a:ext>
          </a:extLst>
        </p:spPr>
      </p:pic>
      <p:sp>
        <p:nvSpPr>
          <p:cNvPr id="14" name="TextBox 13">
            <a:extLst>
              <a:ext uri="{FF2B5EF4-FFF2-40B4-BE49-F238E27FC236}">
                <a16:creationId xmlns:a16="http://schemas.microsoft.com/office/drawing/2014/main" id="{1E7BFA00-15C8-CD4D-8E5B-01BEEA674CF7}"/>
              </a:ext>
            </a:extLst>
          </p:cNvPr>
          <p:cNvSpPr txBox="1"/>
          <p:nvPr/>
        </p:nvSpPr>
        <p:spPr>
          <a:xfrm>
            <a:off x="396383" y="20607268"/>
            <a:ext cx="11353800" cy="369332"/>
          </a:xfrm>
          <a:prstGeom prst="rect">
            <a:avLst/>
          </a:prstGeom>
          <a:noFill/>
        </p:spPr>
        <p:txBody>
          <a:bodyPr wrap="square" rtlCol="0">
            <a:spAutoFit/>
          </a:bodyPr>
          <a:lstStyle/>
          <a:p>
            <a:pPr algn="ctr"/>
            <a:r>
              <a:rPr lang="en-US" b="1" dirty="0">
                <a:solidFill>
                  <a:srgbClr val="0000FF"/>
                </a:solidFill>
              </a:rPr>
              <a:t>Massive Synoptic Scale Ozone Episodes in 1980s are No Longer </a:t>
            </a:r>
          </a:p>
        </p:txBody>
      </p:sp>
      <p:sp>
        <p:nvSpPr>
          <p:cNvPr id="15" name="TextBox 14">
            <a:extLst>
              <a:ext uri="{FF2B5EF4-FFF2-40B4-BE49-F238E27FC236}">
                <a16:creationId xmlns:a16="http://schemas.microsoft.com/office/drawing/2014/main" id="{338A21B9-2658-C442-85AA-E993BDBFB5EC}"/>
              </a:ext>
            </a:extLst>
          </p:cNvPr>
          <p:cNvSpPr txBox="1"/>
          <p:nvPr/>
        </p:nvSpPr>
        <p:spPr>
          <a:xfrm>
            <a:off x="425313" y="703782"/>
            <a:ext cx="10809445" cy="476171"/>
          </a:xfrm>
          <a:prstGeom prst="rect">
            <a:avLst/>
          </a:prstGeom>
          <a:noFill/>
        </p:spPr>
        <p:txBody>
          <a:bodyPr wrap="square" rtlCol="0">
            <a:spAutoFit/>
          </a:bodyPr>
          <a:lstStyle/>
          <a:p>
            <a:pPr algn="ctr"/>
            <a:r>
              <a:rPr lang="en-US" sz="2400" b="1" dirty="0">
                <a:solidFill>
                  <a:srgbClr val="0000FF"/>
                </a:solidFill>
              </a:rPr>
              <a:t>Do Massive Air Pollution Events like those seen in the 1980s still exist?</a:t>
            </a:r>
          </a:p>
        </p:txBody>
      </p:sp>
      <p:sp>
        <p:nvSpPr>
          <p:cNvPr id="16" name="TextBox 15">
            <a:extLst>
              <a:ext uri="{FF2B5EF4-FFF2-40B4-BE49-F238E27FC236}">
                <a16:creationId xmlns:a16="http://schemas.microsoft.com/office/drawing/2014/main" id="{5F29B160-BA07-B043-BD52-6988286D0D58}"/>
              </a:ext>
            </a:extLst>
          </p:cNvPr>
          <p:cNvSpPr txBox="1"/>
          <p:nvPr/>
        </p:nvSpPr>
        <p:spPr>
          <a:xfrm>
            <a:off x="687093" y="24757016"/>
            <a:ext cx="10395265" cy="1477328"/>
          </a:xfrm>
          <a:prstGeom prst="rect">
            <a:avLst/>
          </a:prstGeom>
          <a:solidFill>
            <a:srgbClr val="FFFF00"/>
          </a:solidFill>
        </p:spPr>
        <p:txBody>
          <a:bodyPr wrap="square" rtlCol="0">
            <a:spAutoFit/>
          </a:bodyPr>
          <a:lstStyle/>
          <a:p>
            <a:pPr algn="just"/>
            <a:r>
              <a:rPr lang="en-US" dirty="0"/>
              <a:t>Earlier Studies of Fishman et al. (1987; </a:t>
            </a:r>
            <a:r>
              <a:rPr lang="en-US" i="1" dirty="0"/>
              <a:t>J. </a:t>
            </a:r>
            <a:r>
              <a:rPr lang="en-US" i="1" dirty="0" err="1"/>
              <a:t>Clim</a:t>
            </a:r>
            <a:r>
              <a:rPr lang="en-US" i="1" dirty="0"/>
              <a:t>. Appl. Meteor., </a:t>
            </a:r>
            <a:r>
              <a:rPr lang="en-US" b="1" dirty="0"/>
              <a:t>26</a:t>
            </a:r>
            <a:r>
              <a:rPr lang="en-US" dirty="0"/>
              <a:t>, 1638-1654) have identified massive air pollution episodes that were identified using TOMS data.  The air pollution episode of 1988 led to the formation of a new task force to investigate the origin of such massive events and the publication of the NAS report </a:t>
            </a:r>
            <a:r>
              <a:rPr lang="en-US" i="1" dirty="0"/>
              <a:t>Rethinking the Ozone Problem</a:t>
            </a:r>
            <a:r>
              <a:rPr lang="en-US" dirty="0"/>
              <a:t>, which led to the strategy of reducing NO</a:t>
            </a:r>
            <a:r>
              <a:rPr lang="en-US" baseline="-25000" dirty="0"/>
              <a:t>x </a:t>
            </a:r>
            <a:r>
              <a:rPr lang="en-US" dirty="0"/>
              <a:t>emissions to curb the formation of these synoptic scale events.</a:t>
            </a:r>
          </a:p>
        </p:txBody>
      </p:sp>
      <p:pic>
        <p:nvPicPr>
          <p:cNvPr id="19" name="Picture 18" descr="Macintosh HD:Users:jfishma2:Desktop:Fishman Documents from LaRC Desktop:SLU Documents:Jason Welsh Thesis:ATMOSPHERE_v2_07182017_files:Tot O3_sfc  O3_TOR AUG 8 1980.jpg">
            <a:extLst>
              <a:ext uri="{FF2B5EF4-FFF2-40B4-BE49-F238E27FC236}">
                <a16:creationId xmlns:a16="http://schemas.microsoft.com/office/drawing/2014/main" id="{CF128CFB-099D-5E4D-9240-BAECCE3EBDF3}"/>
              </a:ext>
            </a:extLst>
          </p:cNvPr>
          <p:cNvPicPr/>
          <p:nvPr/>
        </p:nvPicPr>
        <p:blipFill rotWithShape="1">
          <a:blip r:embed="rId3">
            <a:extLst>
              <a:ext uri="{28A0092B-C50C-407E-A947-70E740481C1C}">
                <a14:useLocalDpi xmlns:a14="http://schemas.microsoft.com/office/drawing/2010/main" val="0"/>
              </a:ext>
            </a:extLst>
          </a:blip>
          <a:srcRect l="21297" t="2066" r="19444" b="12170"/>
          <a:stretch/>
        </p:blipFill>
        <p:spPr bwMode="auto">
          <a:xfrm>
            <a:off x="8142534" y="1484753"/>
            <a:ext cx="2787424" cy="4526471"/>
          </a:xfrm>
          <a:prstGeom prst="rect">
            <a:avLst/>
          </a:prstGeom>
          <a:noFill/>
          <a:ln>
            <a:noFill/>
          </a:ln>
          <a:extLst>
            <a:ext uri="{53640926-AAD7-44d8-BBD7-CCE9431645EC}">
              <a14:shadowObscured xmlns:a14="http://schemas.microsoft.com/office/drawing/2010/main" xmlns=""/>
            </a:ext>
          </a:extLst>
        </p:spPr>
      </p:pic>
      <p:sp>
        <p:nvSpPr>
          <p:cNvPr id="20" name="TextBox 19">
            <a:extLst>
              <a:ext uri="{FF2B5EF4-FFF2-40B4-BE49-F238E27FC236}">
                <a16:creationId xmlns:a16="http://schemas.microsoft.com/office/drawing/2014/main" id="{1808DBE8-A13B-AA43-9071-0941A1346172}"/>
              </a:ext>
            </a:extLst>
          </p:cNvPr>
          <p:cNvSpPr txBox="1"/>
          <p:nvPr/>
        </p:nvSpPr>
        <p:spPr>
          <a:xfrm>
            <a:off x="548783" y="20759668"/>
            <a:ext cx="11353800" cy="369332"/>
          </a:xfrm>
          <a:prstGeom prst="rect">
            <a:avLst/>
          </a:prstGeom>
          <a:noFill/>
        </p:spPr>
        <p:txBody>
          <a:bodyPr wrap="square" rtlCol="0">
            <a:spAutoFit/>
          </a:bodyPr>
          <a:lstStyle/>
          <a:p>
            <a:pPr algn="ctr"/>
            <a:r>
              <a:rPr lang="en-US" b="1" dirty="0">
                <a:solidFill>
                  <a:srgbClr val="0000FF"/>
                </a:solidFill>
              </a:rPr>
              <a:t>Massive Synoptic Scale Ozone Episodes in 1980s are No Longer </a:t>
            </a:r>
          </a:p>
        </p:txBody>
      </p:sp>
      <p:sp>
        <p:nvSpPr>
          <p:cNvPr id="21" name="TextBox 20">
            <a:extLst>
              <a:ext uri="{FF2B5EF4-FFF2-40B4-BE49-F238E27FC236}">
                <a16:creationId xmlns:a16="http://schemas.microsoft.com/office/drawing/2014/main" id="{0B575025-B145-8547-B678-5A45E1F03430}"/>
              </a:ext>
            </a:extLst>
          </p:cNvPr>
          <p:cNvSpPr txBox="1"/>
          <p:nvPr/>
        </p:nvSpPr>
        <p:spPr>
          <a:xfrm>
            <a:off x="491899" y="26800869"/>
            <a:ext cx="10809445" cy="476171"/>
          </a:xfrm>
          <a:prstGeom prst="rect">
            <a:avLst/>
          </a:prstGeom>
          <a:noFill/>
        </p:spPr>
        <p:txBody>
          <a:bodyPr wrap="square" rtlCol="0">
            <a:spAutoFit/>
          </a:bodyPr>
          <a:lstStyle/>
          <a:p>
            <a:pPr algn="ctr"/>
            <a:r>
              <a:rPr lang="en-US" sz="2400" b="1" dirty="0">
                <a:solidFill>
                  <a:srgbClr val="0000FF"/>
                </a:solidFill>
              </a:rPr>
              <a:t>Do Massive Air Pollution Events like those seen in the 1980s still exist?</a:t>
            </a:r>
          </a:p>
        </p:txBody>
      </p:sp>
      <p:sp>
        <p:nvSpPr>
          <p:cNvPr id="22" name="TextBox 21">
            <a:extLst>
              <a:ext uri="{FF2B5EF4-FFF2-40B4-BE49-F238E27FC236}">
                <a16:creationId xmlns:a16="http://schemas.microsoft.com/office/drawing/2014/main" id="{F91BC591-B775-2A45-9FFA-91267E7A05BE}"/>
              </a:ext>
            </a:extLst>
          </p:cNvPr>
          <p:cNvSpPr txBox="1"/>
          <p:nvPr/>
        </p:nvSpPr>
        <p:spPr>
          <a:xfrm>
            <a:off x="839493" y="24909416"/>
            <a:ext cx="10395265" cy="1477328"/>
          </a:xfrm>
          <a:prstGeom prst="rect">
            <a:avLst/>
          </a:prstGeom>
          <a:solidFill>
            <a:srgbClr val="FFFF00"/>
          </a:solidFill>
        </p:spPr>
        <p:txBody>
          <a:bodyPr wrap="square" rtlCol="0">
            <a:spAutoFit/>
          </a:bodyPr>
          <a:lstStyle/>
          <a:p>
            <a:pPr algn="just"/>
            <a:r>
              <a:rPr lang="en-US" dirty="0"/>
              <a:t>Earlier Studies of Fishman et al. (1987; </a:t>
            </a:r>
            <a:r>
              <a:rPr lang="en-US" i="1" dirty="0"/>
              <a:t>J. </a:t>
            </a:r>
            <a:r>
              <a:rPr lang="en-US" i="1" dirty="0" err="1"/>
              <a:t>Clim</a:t>
            </a:r>
            <a:r>
              <a:rPr lang="en-US" i="1" dirty="0"/>
              <a:t>. Appl. Meteor., </a:t>
            </a:r>
            <a:r>
              <a:rPr lang="en-US" b="1" dirty="0"/>
              <a:t>26</a:t>
            </a:r>
            <a:r>
              <a:rPr lang="en-US" dirty="0"/>
              <a:t>, 1638-1654) have identified massive air pollution episodes that were identified using TOMS data.  The air pollution episode of 1988 led to the formation of a new task force to investigate the origin of such massive events and the publication of the NAS report </a:t>
            </a:r>
            <a:r>
              <a:rPr lang="en-US" i="1" dirty="0"/>
              <a:t>Rethinking the Ozone Problem</a:t>
            </a:r>
            <a:r>
              <a:rPr lang="en-US" dirty="0"/>
              <a:t>, which led to the strategy of reducing NO</a:t>
            </a:r>
            <a:r>
              <a:rPr lang="en-US" baseline="-25000" dirty="0"/>
              <a:t>x </a:t>
            </a:r>
            <a:r>
              <a:rPr lang="en-US" dirty="0"/>
              <a:t>emissions to curb the formation of these synoptic scale events.</a:t>
            </a:r>
          </a:p>
        </p:txBody>
      </p:sp>
      <p:sp>
        <p:nvSpPr>
          <p:cNvPr id="24" name="TextBox 23">
            <a:extLst>
              <a:ext uri="{FF2B5EF4-FFF2-40B4-BE49-F238E27FC236}">
                <a16:creationId xmlns:a16="http://schemas.microsoft.com/office/drawing/2014/main" id="{E897C069-7F93-4A41-969B-AE29043CAED4}"/>
              </a:ext>
            </a:extLst>
          </p:cNvPr>
          <p:cNvSpPr txBox="1"/>
          <p:nvPr/>
        </p:nvSpPr>
        <p:spPr>
          <a:xfrm>
            <a:off x="701183" y="20912068"/>
            <a:ext cx="11353800" cy="369332"/>
          </a:xfrm>
          <a:prstGeom prst="rect">
            <a:avLst/>
          </a:prstGeom>
          <a:noFill/>
        </p:spPr>
        <p:txBody>
          <a:bodyPr wrap="square" rtlCol="0">
            <a:spAutoFit/>
          </a:bodyPr>
          <a:lstStyle/>
          <a:p>
            <a:pPr algn="ctr"/>
            <a:r>
              <a:rPr lang="en-US" b="1" dirty="0">
                <a:solidFill>
                  <a:srgbClr val="0000FF"/>
                </a:solidFill>
              </a:rPr>
              <a:t>Massive Synoptic Scale Ozone Episodes in 1980s are No Longer </a:t>
            </a:r>
          </a:p>
        </p:txBody>
      </p:sp>
    </p:spTree>
    <p:extLst>
      <p:ext uri="{BB962C8B-B14F-4D97-AF65-F5344CB8AC3E}">
        <p14:creationId xmlns:p14="http://schemas.microsoft.com/office/powerpoint/2010/main" val="61404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C09F1-9EC6-DF48-B6E7-1AFA0F984A6F}"/>
              </a:ext>
            </a:extLst>
          </p:cNvPr>
          <p:cNvPicPr>
            <a:picLocks noChangeAspect="1"/>
          </p:cNvPicPr>
          <p:nvPr/>
        </p:nvPicPr>
        <p:blipFill rotWithShape="1">
          <a:blip r:embed="rId2"/>
          <a:srcRect b="8987"/>
          <a:stretch/>
        </p:blipFill>
        <p:spPr>
          <a:xfrm>
            <a:off x="1456611" y="2050273"/>
            <a:ext cx="4672195" cy="3246049"/>
          </a:xfrm>
          <a:prstGeom prst="rect">
            <a:avLst/>
          </a:prstGeom>
        </p:spPr>
      </p:pic>
      <p:pic>
        <p:nvPicPr>
          <p:cNvPr id="6" name="Picture 5">
            <a:extLst>
              <a:ext uri="{FF2B5EF4-FFF2-40B4-BE49-F238E27FC236}">
                <a16:creationId xmlns:a16="http://schemas.microsoft.com/office/drawing/2014/main" id="{D9956358-E10B-D343-813F-997F573F1AA2}"/>
              </a:ext>
            </a:extLst>
          </p:cNvPr>
          <p:cNvPicPr>
            <a:picLocks noChangeAspect="1"/>
          </p:cNvPicPr>
          <p:nvPr/>
        </p:nvPicPr>
        <p:blipFill rotWithShape="1">
          <a:blip r:embed="rId3"/>
          <a:srcRect b="9018"/>
          <a:stretch/>
        </p:blipFill>
        <p:spPr>
          <a:xfrm>
            <a:off x="6443109" y="2081281"/>
            <a:ext cx="4571999" cy="3175333"/>
          </a:xfrm>
          <a:prstGeom prst="rect">
            <a:avLst/>
          </a:prstGeom>
        </p:spPr>
      </p:pic>
      <p:sp>
        <p:nvSpPr>
          <p:cNvPr id="13" name="TextBox 12">
            <a:extLst>
              <a:ext uri="{FF2B5EF4-FFF2-40B4-BE49-F238E27FC236}">
                <a16:creationId xmlns:a16="http://schemas.microsoft.com/office/drawing/2014/main" id="{E145ECB4-5EE1-BD48-8963-FADC265D5CE1}"/>
              </a:ext>
            </a:extLst>
          </p:cNvPr>
          <p:cNvSpPr txBox="1"/>
          <p:nvPr/>
        </p:nvSpPr>
        <p:spPr>
          <a:xfrm>
            <a:off x="178122" y="740141"/>
            <a:ext cx="11160168" cy="461665"/>
          </a:xfrm>
          <a:prstGeom prst="rect">
            <a:avLst/>
          </a:prstGeom>
          <a:noFill/>
        </p:spPr>
        <p:txBody>
          <a:bodyPr wrap="square" rtlCol="0">
            <a:spAutoFit/>
          </a:bodyPr>
          <a:lstStyle/>
          <a:p>
            <a:pPr algn="ctr"/>
            <a:r>
              <a:rPr lang="en-US" sz="2400" b="1" dirty="0">
                <a:solidFill>
                  <a:srgbClr val="0000FF"/>
                </a:solidFill>
              </a:rPr>
              <a:t>Do Massive Air Pollution Events like those seen in the 1980s still exist?</a:t>
            </a:r>
          </a:p>
        </p:txBody>
      </p:sp>
      <p:sp>
        <p:nvSpPr>
          <p:cNvPr id="14" name="TextBox 13">
            <a:extLst>
              <a:ext uri="{FF2B5EF4-FFF2-40B4-BE49-F238E27FC236}">
                <a16:creationId xmlns:a16="http://schemas.microsoft.com/office/drawing/2014/main" id="{A418E10B-B983-094C-8C1F-5375050E8BEA}"/>
              </a:ext>
            </a:extLst>
          </p:cNvPr>
          <p:cNvSpPr txBox="1"/>
          <p:nvPr/>
        </p:nvSpPr>
        <p:spPr>
          <a:xfrm>
            <a:off x="5758206" y="4324545"/>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2012</a:t>
            </a:r>
          </a:p>
        </p:txBody>
      </p:sp>
      <p:sp>
        <p:nvSpPr>
          <p:cNvPr id="21" name="TextBox 20">
            <a:extLst>
              <a:ext uri="{FF2B5EF4-FFF2-40B4-BE49-F238E27FC236}">
                <a16:creationId xmlns:a16="http://schemas.microsoft.com/office/drawing/2014/main" id="{0821AB55-C4DB-0D4B-9EB3-FDBF6B767ABE}"/>
              </a:ext>
            </a:extLst>
          </p:cNvPr>
          <p:cNvSpPr txBox="1"/>
          <p:nvPr/>
        </p:nvSpPr>
        <p:spPr>
          <a:xfrm>
            <a:off x="1618721" y="4931140"/>
            <a:ext cx="4544830" cy="461665"/>
          </a:xfrm>
          <a:prstGeom prst="rect">
            <a:avLst/>
          </a:prstGeom>
          <a:solidFill>
            <a:srgbClr val="FFFF00"/>
          </a:solidFill>
          <a:ln>
            <a:solidFill>
              <a:schemeClr val="tx1"/>
            </a:solidFill>
          </a:ln>
        </p:spPr>
        <p:txBody>
          <a:bodyPr wrap="square" rtlCol="0">
            <a:spAutoFit/>
          </a:bodyPr>
          <a:lstStyle/>
          <a:p>
            <a:r>
              <a:rPr lang="en-US" sz="2400" dirty="0"/>
              <a:t>July 2 – Day for Model Results</a:t>
            </a:r>
          </a:p>
        </p:txBody>
      </p:sp>
      <p:sp>
        <p:nvSpPr>
          <p:cNvPr id="22" name="TextBox 21">
            <a:extLst>
              <a:ext uri="{FF2B5EF4-FFF2-40B4-BE49-F238E27FC236}">
                <a16:creationId xmlns:a16="http://schemas.microsoft.com/office/drawing/2014/main" id="{CD8E006D-FA51-954E-96F8-4C17BC21B6F4}"/>
              </a:ext>
            </a:extLst>
          </p:cNvPr>
          <p:cNvSpPr txBox="1"/>
          <p:nvPr/>
        </p:nvSpPr>
        <p:spPr>
          <a:xfrm>
            <a:off x="6588873" y="4909479"/>
            <a:ext cx="4266145" cy="461665"/>
          </a:xfrm>
          <a:prstGeom prst="rect">
            <a:avLst/>
          </a:prstGeom>
          <a:solidFill>
            <a:srgbClr val="FFFF00"/>
          </a:solidFill>
          <a:ln>
            <a:solidFill>
              <a:schemeClr val="tx1"/>
            </a:solidFill>
          </a:ln>
        </p:spPr>
        <p:txBody>
          <a:bodyPr wrap="square" rtlCol="0">
            <a:spAutoFit/>
          </a:bodyPr>
          <a:lstStyle/>
          <a:p>
            <a:r>
              <a:rPr lang="en-US" sz="2400" dirty="0"/>
              <a:t>June 27 – Most Polluted Day</a:t>
            </a:r>
          </a:p>
        </p:txBody>
      </p:sp>
    </p:spTree>
    <p:extLst>
      <p:ext uri="{BB962C8B-B14F-4D97-AF65-F5344CB8AC3E}">
        <p14:creationId xmlns:p14="http://schemas.microsoft.com/office/powerpoint/2010/main" val="191578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E7A3E-69E0-7C46-848F-5E765EC466A3}"/>
              </a:ext>
            </a:extLst>
          </p:cNvPr>
          <p:cNvPicPr>
            <a:picLocks noChangeAspect="1"/>
          </p:cNvPicPr>
          <p:nvPr/>
        </p:nvPicPr>
        <p:blipFill rotWithShape="1">
          <a:blip r:embed="rId2"/>
          <a:srcRect r="1846" b="9489"/>
          <a:stretch/>
        </p:blipFill>
        <p:spPr>
          <a:xfrm>
            <a:off x="1182601" y="1842227"/>
            <a:ext cx="4662071" cy="3281739"/>
          </a:xfrm>
          <a:prstGeom prst="rect">
            <a:avLst/>
          </a:prstGeom>
        </p:spPr>
      </p:pic>
      <p:pic>
        <p:nvPicPr>
          <p:cNvPr id="5" name="Picture 4">
            <a:extLst>
              <a:ext uri="{FF2B5EF4-FFF2-40B4-BE49-F238E27FC236}">
                <a16:creationId xmlns:a16="http://schemas.microsoft.com/office/drawing/2014/main" id="{385F4B12-AD8F-5243-B8A6-23072627607A}"/>
              </a:ext>
            </a:extLst>
          </p:cNvPr>
          <p:cNvPicPr>
            <a:picLocks noChangeAspect="1"/>
          </p:cNvPicPr>
          <p:nvPr/>
        </p:nvPicPr>
        <p:blipFill rotWithShape="1">
          <a:blip r:embed="rId3"/>
          <a:srcRect r="2748" b="12452"/>
          <a:stretch/>
        </p:blipFill>
        <p:spPr>
          <a:xfrm>
            <a:off x="6216521" y="1822241"/>
            <a:ext cx="4616581" cy="3333833"/>
          </a:xfrm>
          <a:prstGeom prst="rect">
            <a:avLst/>
          </a:prstGeom>
        </p:spPr>
      </p:pic>
      <p:sp>
        <p:nvSpPr>
          <p:cNvPr id="6" name="TextBox 5">
            <a:extLst>
              <a:ext uri="{FF2B5EF4-FFF2-40B4-BE49-F238E27FC236}">
                <a16:creationId xmlns:a16="http://schemas.microsoft.com/office/drawing/2014/main" id="{9C9ECDDD-9460-6A49-86CB-890F96C4CCFA}"/>
              </a:ext>
            </a:extLst>
          </p:cNvPr>
          <p:cNvSpPr txBox="1"/>
          <p:nvPr/>
        </p:nvSpPr>
        <p:spPr>
          <a:xfrm>
            <a:off x="1636246" y="4357929"/>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2013</a:t>
            </a:r>
          </a:p>
        </p:txBody>
      </p:sp>
      <p:sp>
        <p:nvSpPr>
          <p:cNvPr id="7" name="TextBox 6">
            <a:extLst>
              <a:ext uri="{FF2B5EF4-FFF2-40B4-BE49-F238E27FC236}">
                <a16:creationId xmlns:a16="http://schemas.microsoft.com/office/drawing/2014/main" id="{6EB74F42-F561-F64B-80F8-C8E2760CF6E5}"/>
              </a:ext>
            </a:extLst>
          </p:cNvPr>
          <p:cNvSpPr txBox="1"/>
          <p:nvPr/>
        </p:nvSpPr>
        <p:spPr>
          <a:xfrm>
            <a:off x="6588291" y="4397290"/>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2014</a:t>
            </a:r>
          </a:p>
        </p:txBody>
      </p:sp>
      <p:sp>
        <p:nvSpPr>
          <p:cNvPr id="8" name="TextBox 7">
            <a:extLst>
              <a:ext uri="{FF2B5EF4-FFF2-40B4-BE49-F238E27FC236}">
                <a16:creationId xmlns:a16="http://schemas.microsoft.com/office/drawing/2014/main" id="{CCEF2291-8D3C-FD40-BF35-F37E1F80B799}"/>
              </a:ext>
            </a:extLst>
          </p:cNvPr>
          <p:cNvSpPr txBox="1"/>
          <p:nvPr/>
        </p:nvSpPr>
        <p:spPr>
          <a:xfrm>
            <a:off x="178122" y="740141"/>
            <a:ext cx="11160168" cy="461665"/>
          </a:xfrm>
          <a:prstGeom prst="rect">
            <a:avLst/>
          </a:prstGeom>
          <a:noFill/>
        </p:spPr>
        <p:txBody>
          <a:bodyPr wrap="square" rtlCol="0">
            <a:spAutoFit/>
          </a:bodyPr>
          <a:lstStyle/>
          <a:p>
            <a:pPr algn="ctr"/>
            <a:r>
              <a:rPr lang="en-US" sz="2400" b="1" dirty="0">
                <a:solidFill>
                  <a:srgbClr val="0000FF"/>
                </a:solidFill>
              </a:rPr>
              <a:t>Do Massive Air Pollution Events like those seen in the 1980s still exist?</a:t>
            </a:r>
          </a:p>
        </p:txBody>
      </p:sp>
    </p:spTree>
    <p:extLst>
      <p:ext uri="{BB962C8B-B14F-4D97-AF65-F5344CB8AC3E}">
        <p14:creationId xmlns:p14="http://schemas.microsoft.com/office/powerpoint/2010/main" val="425490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942EB-91B4-1048-AE01-23538915890F}"/>
              </a:ext>
            </a:extLst>
          </p:cNvPr>
          <p:cNvPicPr>
            <a:picLocks noChangeAspect="1"/>
          </p:cNvPicPr>
          <p:nvPr/>
        </p:nvPicPr>
        <p:blipFill rotWithShape="1">
          <a:blip r:embed="rId2"/>
          <a:srcRect b="9694"/>
          <a:stretch/>
        </p:blipFill>
        <p:spPr>
          <a:xfrm>
            <a:off x="6330336" y="162166"/>
            <a:ext cx="4760168" cy="3281471"/>
          </a:xfrm>
          <a:prstGeom prst="rect">
            <a:avLst/>
          </a:prstGeom>
        </p:spPr>
      </p:pic>
      <p:pic>
        <p:nvPicPr>
          <p:cNvPr id="5" name="Picture 4">
            <a:extLst>
              <a:ext uri="{FF2B5EF4-FFF2-40B4-BE49-F238E27FC236}">
                <a16:creationId xmlns:a16="http://schemas.microsoft.com/office/drawing/2014/main" id="{7AB41E32-B80D-554E-BCAF-1AD6A01E55C4}"/>
              </a:ext>
            </a:extLst>
          </p:cNvPr>
          <p:cNvPicPr>
            <a:picLocks noChangeAspect="1"/>
          </p:cNvPicPr>
          <p:nvPr/>
        </p:nvPicPr>
        <p:blipFill rotWithShape="1">
          <a:blip r:embed="rId3"/>
          <a:srcRect b="9788"/>
          <a:stretch/>
        </p:blipFill>
        <p:spPr>
          <a:xfrm>
            <a:off x="1326765" y="3563436"/>
            <a:ext cx="4743029" cy="3266255"/>
          </a:xfrm>
          <a:prstGeom prst="rect">
            <a:avLst/>
          </a:prstGeom>
        </p:spPr>
      </p:pic>
      <p:pic>
        <p:nvPicPr>
          <p:cNvPr id="6" name="Picture 5">
            <a:extLst>
              <a:ext uri="{FF2B5EF4-FFF2-40B4-BE49-F238E27FC236}">
                <a16:creationId xmlns:a16="http://schemas.microsoft.com/office/drawing/2014/main" id="{E17C453C-04B6-804A-8A01-FA33040FEFB4}"/>
              </a:ext>
            </a:extLst>
          </p:cNvPr>
          <p:cNvPicPr>
            <a:picLocks noChangeAspect="1"/>
          </p:cNvPicPr>
          <p:nvPr/>
        </p:nvPicPr>
        <p:blipFill rotWithShape="1">
          <a:blip r:embed="rId4"/>
          <a:srcRect r="2397" b="8899"/>
          <a:stretch/>
        </p:blipFill>
        <p:spPr>
          <a:xfrm>
            <a:off x="6360420" y="3504160"/>
            <a:ext cx="4648397" cy="3312038"/>
          </a:xfrm>
          <a:prstGeom prst="rect">
            <a:avLst/>
          </a:prstGeom>
        </p:spPr>
      </p:pic>
      <p:pic>
        <p:nvPicPr>
          <p:cNvPr id="7" name="Picture 6">
            <a:extLst>
              <a:ext uri="{FF2B5EF4-FFF2-40B4-BE49-F238E27FC236}">
                <a16:creationId xmlns:a16="http://schemas.microsoft.com/office/drawing/2014/main" id="{1F40078D-0A56-4447-B758-A0A261C42F7C}"/>
              </a:ext>
            </a:extLst>
          </p:cNvPr>
          <p:cNvPicPr>
            <a:picLocks noChangeAspect="1"/>
          </p:cNvPicPr>
          <p:nvPr/>
        </p:nvPicPr>
        <p:blipFill rotWithShape="1">
          <a:blip r:embed="rId5"/>
          <a:srcRect b="9646"/>
          <a:stretch/>
        </p:blipFill>
        <p:spPr>
          <a:xfrm>
            <a:off x="1300550" y="136327"/>
            <a:ext cx="4743028" cy="3271388"/>
          </a:xfrm>
          <a:prstGeom prst="rect">
            <a:avLst/>
          </a:prstGeom>
        </p:spPr>
      </p:pic>
      <p:sp>
        <p:nvSpPr>
          <p:cNvPr id="8" name="TextBox 7">
            <a:extLst>
              <a:ext uri="{FF2B5EF4-FFF2-40B4-BE49-F238E27FC236}">
                <a16:creationId xmlns:a16="http://schemas.microsoft.com/office/drawing/2014/main" id="{5493270B-4B35-1A47-8477-C203326E9DC3}"/>
              </a:ext>
            </a:extLst>
          </p:cNvPr>
          <p:cNvSpPr txBox="1"/>
          <p:nvPr/>
        </p:nvSpPr>
        <p:spPr>
          <a:xfrm>
            <a:off x="1705804" y="2672378"/>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2015</a:t>
            </a:r>
          </a:p>
        </p:txBody>
      </p:sp>
      <p:sp>
        <p:nvSpPr>
          <p:cNvPr id="9" name="TextBox 8">
            <a:extLst>
              <a:ext uri="{FF2B5EF4-FFF2-40B4-BE49-F238E27FC236}">
                <a16:creationId xmlns:a16="http://schemas.microsoft.com/office/drawing/2014/main" id="{FBA9C2CB-CEA4-034E-9D21-7063F25DD0D2}"/>
              </a:ext>
            </a:extLst>
          </p:cNvPr>
          <p:cNvSpPr txBox="1"/>
          <p:nvPr/>
        </p:nvSpPr>
        <p:spPr>
          <a:xfrm>
            <a:off x="6733598" y="2688807"/>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2016</a:t>
            </a:r>
          </a:p>
        </p:txBody>
      </p:sp>
      <p:sp>
        <p:nvSpPr>
          <p:cNvPr id="10" name="TextBox 9">
            <a:extLst>
              <a:ext uri="{FF2B5EF4-FFF2-40B4-BE49-F238E27FC236}">
                <a16:creationId xmlns:a16="http://schemas.microsoft.com/office/drawing/2014/main" id="{43C72A4C-CA82-A041-892A-F3AD71CBECA3}"/>
              </a:ext>
            </a:extLst>
          </p:cNvPr>
          <p:cNvSpPr txBox="1"/>
          <p:nvPr/>
        </p:nvSpPr>
        <p:spPr>
          <a:xfrm>
            <a:off x="6588441" y="6078583"/>
            <a:ext cx="3314495" cy="461665"/>
          </a:xfrm>
          <a:prstGeom prst="rect">
            <a:avLst/>
          </a:prstGeom>
          <a:solidFill>
            <a:srgbClr val="FFFF00"/>
          </a:solidFill>
          <a:ln>
            <a:solidFill>
              <a:schemeClr val="tx1"/>
            </a:solidFill>
          </a:ln>
        </p:spPr>
        <p:txBody>
          <a:bodyPr wrap="square" rtlCol="0">
            <a:spAutoFit/>
          </a:bodyPr>
          <a:lstStyle/>
          <a:p>
            <a:pPr algn="ctr"/>
            <a:r>
              <a:rPr lang="en-US" sz="2400" b="1" dirty="0"/>
              <a:t>2018 </a:t>
            </a:r>
            <a:r>
              <a:rPr lang="en-US" sz="2400" dirty="0"/>
              <a:t>(through May</a:t>
            </a:r>
            <a:r>
              <a:rPr lang="en-US" sz="2400" b="1" dirty="0"/>
              <a:t>)</a:t>
            </a:r>
            <a:endParaRPr lang="en-US" sz="2400" dirty="0"/>
          </a:p>
        </p:txBody>
      </p:sp>
      <p:sp>
        <p:nvSpPr>
          <p:cNvPr id="11" name="TextBox 10">
            <a:extLst>
              <a:ext uri="{FF2B5EF4-FFF2-40B4-BE49-F238E27FC236}">
                <a16:creationId xmlns:a16="http://schemas.microsoft.com/office/drawing/2014/main" id="{C23E2620-4D5A-6A4D-A01C-EA6EB8934056}"/>
              </a:ext>
            </a:extLst>
          </p:cNvPr>
          <p:cNvSpPr txBox="1"/>
          <p:nvPr/>
        </p:nvSpPr>
        <p:spPr>
          <a:xfrm>
            <a:off x="1648080" y="5960962"/>
            <a:ext cx="1282876" cy="461665"/>
          </a:xfrm>
          <a:prstGeom prst="rect">
            <a:avLst/>
          </a:prstGeom>
          <a:solidFill>
            <a:srgbClr val="FFFF00"/>
          </a:solidFill>
          <a:ln>
            <a:solidFill>
              <a:schemeClr val="tx1"/>
            </a:solidFill>
          </a:ln>
        </p:spPr>
        <p:txBody>
          <a:bodyPr wrap="square" rtlCol="0">
            <a:spAutoFit/>
          </a:bodyPr>
          <a:lstStyle/>
          <a:p>
            <a:pPr algn="ctr"/>
            <a:r>
              <a:rPr lang="en-US" sz="2400" b="1" dirty="0"/>
              <a:t>2017</a:t>
            </a:r>
          </a:p>
        </p:txBody>
      </p:sp>
      <p:sp>
        <p:nvSpPr>
          <p:cNvPr id="12" name="TextBox 11">
            <a:extLst>
              <a:ext uri="{FF2B5EF4-FFF2-40B4-BE49-F238E27FC236}">
                <a16:creationId xmlns:a16="http://schemas.microsoft.com/office/drawing/2014/main" id="{46787C5E-A006-3842-830B-F5BAC980F332}"/>
              </a:ext>
            </a:extLst>
          </p:cNvPr>
          <p:cNvSpPr txBox="1"/>
          <p:nvPr/>
        </p:nvSpPr>
        <p:spPr>
          <a:xfrm>
            <a:off x="0" y="162166"/>
            <a:ext cx="11160168" cy="461665"/>
          </a:xfrm>
          <a:prstGeom prst="rect">
            <a:avLst/>
          </a:prstGeom>
          <a:solidFill>
            <a:schemeClr val="bg1"/>
          </a:solidFill>
        </p:spPr>
        <p:txBody>
          <a:bodyPr wrap="square" rtlCol="0">
            <a:spAutoFit/>
          </a:bodyPr>
          <a:lstStyle/>
          <a:p>
            <a:pPr algn="ctr"/>
            <a:r>
              <a:rPr lang="en-US" sz="2400" b="1" dirty="0">
                <a:solidFill>
                  <a:srgbClr val="0000FF"/>
                </a:solidFill>
              </a:rPr>
              <a:t>Do Massive Air Pollution Events like those seen in the 1980s still exist?</a:t>
            </a:r>
          </a:p>
        </p:txBody>
      </p:sp>
    </p:spTree>
    <p:extLst>
      <p:ext uri="{BB962C8B-B14F-4D97-AF65-F5344CB8AC3E}">
        <p14:creationId xmlns:p14="http://schemas.microsoft.com/office/powerpoint/2010/main" val="170232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C4A7F7-0130-3E46-9166-312FEF98EF19}"/>
              </a:ext>
            </a:extLst>
          </p:cNvPr>
          <p:cNvSpPr txBox="1"/>
          <p:nvPr/>
        </p:nvSpPr>
        <p:spPr>
          <a:xfrm>
            <a:off x="1224823" y="591458"/>
            <a:ext cx="10313537" cy="1015970"/>
          </a:xfrm>
          <a:prstGeom prst="rect">
            <a:avLst/>
          </a:prstGeom>
          <a:noFill/>
        </p:spPr>
        <p:txBody>
          <a:bodyPr wrap="square" rtlCol="0">
            <a:spAutoFit/>
          </a:bodyPr>
          <a:lstStyle/>
          <a:p>
            <a:pPr algn="ctr"/>
            <a:r>
              <a:rPr lang="en-US" sz="3001" b="1" dirty="0">
                <a:solidFill>
                  <a:srgbClr val="3366FF"/>
                </a:solidFill>
              </a:rPr>
              <a:t>Simulation of July 2012 Air Pollution Episode Using a  Regional-Scale Photochemical Transport Model</a:t>
            </a:r>
            <a:r>
              <a:rPr lang="en-US" sz="3001" b="1" baseline="30000" dirty="0">
                <a:solidFill>
                  <a:srgbClr val="3366FF"/>
                </a:solidFill>
              </a:rPr>
              <a:t>*</a:t>
            </a:r>
            <a:endParaRPr lang="en-US" sz="3001" b="1" dirty="0">
              <a:solidFill>
                <a:srgbClr val="0000FF"/>
              </a:solidFill>
            </a:endParaRPr>
          </a:p>
        </p:txBody>
      </p:sp>
      <p:pic>
        <p:nvPicPr>
          <p:cNvPr id="5" name="Picture 4" descr="Macintosh HD:Users:jfishma2:Desktop:Fishman Documents from LaRC Desktop:SLU Documents:Jason Welsh Thesis:Figure 4 for ATMOSPHRERE paper.jpg">
            <a:extLst>
              <a:ext uri="{FF2B5EF4-FFF2-40B4-BE49-F238E27FC236}">
                <a16:creationId xmlns:a16="http://schemas.microsoft.com/office/drawing/2014/main" id="{B659DBEB-A614-DD49-BAAB-73F01E7B1E57}"/>
              </a:ext>
            </a:extLst>
          </p:cNvPr>
          <p:cNvPicPr/>
          <p:nvPr/>
        </p:nvPicPr>
        <p:blipFill rotWithShape="1">
          <a:blip r:embed="rId2">
            <a:extLst>
              <a:ext uri="{28A0092B-C50C-407E-A947-70E740481C1C}">
                <a14:useLocalDpi xmlns:a14="http://schemas.microsoft.com/office/drawing/2010/main" val="0"/>
              </a:ext>
            </a:extLst>
          </a:blip>
          <a:srcRect l="22066" t="34156" r="24639" b="34090"/>
          <a:stretch/>
        </p:blipFill>
        <p:spPr bwMode="auto">
          <a:xfrm>
            <a:off x="539014" y="1973180"/>
            <a:ext cx="5036613" cy="3474399"/>
          </a:xfrm>
          <a:prstGeom prst="rect">
            <a:avLst/>
          </a:prstGeom>
          <a:noFill/>
          <a:ln>
            <a:noFill/>
          </a:ln>
          <a:extLst>
            <a:ext uri="{53640926-AAD7-44d8-BBD7-CCE9431645EC}">
              <a14:shadowObscured xmlns:a14="http://schemas.microsoft.com/office/drawing/2010/main" xmlns=""/>
            </a:ext>
          </a:extLst>
        </p:spPr>
      </p:pic>
      <p:pic>
        <p:nvPicPr>
          <p:cNvPr id="6" name="Picture 5">
            <a:extLst>
              <a:ext uri="{FF2B5EF4-FFF2-40B4-BE49-F238E27FC236}">
                <a16:creationId xmlns:a16="http://schemas.microsoft.com/office/drawing/2014/main" id="{AC8B091B-9D24-AC47-BBBB-2CF01865E2BA}"/>
              </a:ext>
            </a:extLst>
          </p:cNvPr>
          <p:cNvPicPr>
            <a:picLocks noChangeAspect="1"/>
          </p:cNvPicPr>
          <p:nvPr/>
        </p:nvPicPr>
        <p:blipFill rotWithShape="1">
          <a:blip r:embed="rId3">
            <a:extLst>
              <a:ext uri="{28A0092B-C50C-407E-A947-70E740481C1C}">
                <a14:useLocalDpi xmlns:a14="http://schemas.microsoft.com/office/drawing/2010/main" val="0"/>
              </a:ext>
            </a:extLst>
          </a:blip>
          <a:srcRect l="12345" t="15163" r="12736" b="28334"/>
          <a:stretch/>
        </p:blipFill>
        <p:spPr>
          <a:xfrm>
            <a:off x="5768133" y="2377440"/>
            <a:ext cx="6026260" cy="3408727"/>
          </a:xfrm>
          <a:prstGeom prst="rect">
            <a:avLst/>
          </a:prstGeom>
        </p:spPr>
      </p:pic>
      <p:cxnSp>
        <p:nvCxnSpPr>
          <p:cNvPr id="10" name="Straight Arrow Connector 9">
            <a:extLst>
              <a:ext uri="{FF2B5EF4-FFF2-40B4-BE49-F238E27FC236}">
                <a16:creationId xmlns:a16="http://schemas.microsoft.com/office/drawing/2014/main" id="{5AE9C4E5-6B96-5449-AE0E-B815406F1D46}"/>
              </a:ext>
            </a:extLst>
          </p:cNvPr>
          <p:cNvCxnSpPr/>
          <p:nvPr/>
        </p:nvCxnSpPr>
        <p:spPr>
          <a:xfrm>
            <a:off x="7571874" y="5930545"/>
            <a:ext cx="2374231"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6A2E04-D52C-5C47-9CC8-7F47F1A22050}"/>
              </a:ext>
            </a:extLst>
          </p:cNvPr>
          <p:cNvSpPr txBox="1"/>
          <p:nvPr/>
        </p:nvSpPr>
        <p:spPr>
          <a:xfrm>
            <a:off x="7443537" y="5930545"/>
            <a:ext cx="2502568" cy="369332"/>
          </a:xfrm>
          <a:prstGeom prst="rect">
            <a:avLst/>
          </a:prstGeom>
          <a:noFill/>
        </p:spPr>
        <p:txBody>
          <a:bodyPr wrap="square" rtlCol="0">
            <a:spAutoFit/>
          </a:bodyPr>
          <a:lstStyle/>
          <a:p>
            <a:pPr algn="ctr"/>
            <a:r>
              <a:rPr lang="en-US" dirty="0"/>
              <a:t>Model Run Time</a:t>
            </a:r>
          </a:p>
        </p:txBody>
      </p:sp>
    </p:spTree>
    <p:extLst>
      <p:ext uri="{BB962C8B-B14F-4D97-AF65-F5344CB8AC3E}">
        <p14:creationId xmlns:p14="http://schemas.microsoft.com/office/powerpoint/2010/main" val="1207243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1244</Words>
  <Application>Microsoft Macintosh PowerPoint</Application>
  <PresentationFormat>Widescreen</PresentationFormat>
  <Paragraphs>64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Mangal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cp:revision>
  <dcterms:created xsi:type="dcterms:W3CDTF">2018-06-06T15:49:23Z</dcterms:created>
  <dcterms:modified xsi:type="dcterms:W3CDTF">2018-06-06T20:24:07Z</dcterms:modified>
</cp:coreProperties>
</file>